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4"/>
  </p:notesMasterIdLst>
  <p:sldIdLst>
    <p:sldId id="296" r:id="rId2"/>
    <p:sldId id="256" r:id="rId3"/>
    <p:sldId id="297" r:id="rId4"/>
    <p:sldId id="298" r:id="rId5"/>
    <p:sldId id="325" r:id="rId6"/>
    <p:sldId id="300" r:id="rId7"/>
    <p:sldId id="299" r:id="rId8"/>
    <p:sldId id="302" r:id="rId9"/>
    <p:sldId id="301" r:id="rId10"/>
    <p:sldId id="303" r:id="rId11"/>
    <p:sldId id="304" r:id="rId12"/>
    <p:sldId id="305" r:id="rId13"/>
    <p:sldId id="306" r:id="rId14"/>
    <p:sldId id="307" r:id="rId15"/>
    <p:sldId id="309" r:id="rId16"/>
    <p:sldId id="310" r:id="rId17"/>
    <p:sldId id="311" r:id="rId18"/>
    <p:sldId id="312" r:id="rId19"/>
    <p:sldId id="277" r:id="rId20"/>
    <p:sldId id="308" r:id="rId21"/>
    <p:sldId id="313" r:id="rId22"/>
    <p:sldId id="314" r:id="rId23"/>
    <p:sldId id="315" r:id="rId24"/>
    <p:sldId id="316" r:id="rId25"/>
    <p:sldId id="317" r:id="rId26"/>
    <p:sldId id="321" r:id="rId27"/>
    <p:sldId id="322" r:id="rId28"/>
    <p:sldId id="319" r:id="rId29"/>
    <p:sldId id="320" r:id="rId30"/>
    <p:sldId id="323" r:id="rId31"/>
    <p:sldId id="324" r:id="rId32"/>
    <p:sldId id="294" r:id="rId33"/>
  </p:sldIdLst>
  <p:sldSz cx="9144000" cy="5143500" type="screen16x9"/>
  <p:notesSz cx="6858000" cy="9144000"/>
  <p:embeddedFontLst>
    <p:embeddedFont>
      <p:font typeface="Algerian" panose="04020705040A02060702" pitchFamily="82" charset="0"/>
      <p:regular r:id="rId35"/>
    </p:embeddedFont>
    <p:embeddedFont>
      <p:font typeface="Arvo" panose="020B0604020202020204" charset="0"/>
      <p:regular r:id="rId36"/>
      <p:bold r:id="rId37"/>
      <p:italic r:id="rId38"/>
      <p:boldItalic r:id="rId39"/>
    </p:embeddedFont>
    <p:embeddedFont>
      <p:font typeface="Baskerville Old Face" panose="02020602080505020303" pitchFamily="18" charset="0"/>
      <p:regular r:id="rId40"/>
    </p:embeddedFont>
    <p:embeddedFont>
      <p:font typeface="Calibri" panose="020F0502020204030204" pitchFamily="34" charset="0"/>
      <p:regular r:id="rId41"/>
      <p:bold r:id="rId42"/>
      <p:italic r:id="rId43"/>
      <p:boldItalic r:id="rId44"/>
    </p:embeddedFont>
    <p:embeddedFont>
      <p:font typeface="Microsoft Sans Serif" panose="020B0604020202020204" pitchFamily="34" charset="0"/>
      <p:regular r:id="rId45"/>
    </p:embeddedFont>
    <p:embeddedFont>
      <p:font typeface="Montserrat" panose="00000500000000000000" pitchFamily="2" charset="0"/>
      <p:regular r:id="rId46"/>
      <p:bold r:id="rId47"/>
      <p:italic r:id="rId48"/>
      <p:boldItalic r:id="rId49"/>
    </p:embeddedFont>
    <p:embeddedFont>
      <p:font typeface="Roboto Condensed" panose="02000000000000000000" pitchFamily="2" charset="0"/>
      <p:regular r:id="rId50"/>
      <p:bold r:id="rId51"/>
      <p:italic r:id="rId52"/>
      <p:boldItalic r:id="rId53"/>
    </p:embeddedFont>
    <p:embeddedFont>
      <p:font typeface="Roboto Condensed Light" panose="02000000000000000000" pitchFamily="2" charset="0"/>
      <p:regular r:id="rId54"/>
      <p:bold r:id="rId55"/>
      <p:italic r:id="rId56"/>
      <p:boldItalic r:id="rId57"/>
    </p:embeddedFont>
    <p:embeddedFont>
      <p:font typeface="Sitka Text Semibold" pitchFamily="2" charset="0"/>
      <p:bold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102" d="100"/>
          <a:sy n="102" d="100"/>
        </p:scale>
        <p:origin x="8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8291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832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657edcabb3_9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657edcabb3_9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speedfreak81/5679925132/" TargetMode="External"/><Relationship Id="rId2" Type="http://schemas.openxmlformats.org/officeDocument/2006/relationships/image" Target="../media/image1.jpg"/><Relationship Id="rId1" Type="http://schemas.openxmlformats.org/officeDocument/2006/relationships/slideLayout" Target="../slideLayouts/slideLayout5.xml"/><Relationship Id="rId5" Type="http://schemas.openxmlformats.org/officeDocument/2006/relationships/hyperlink" Target="https://www.innovationinfo.org/journal/editorial_board_member/Manikant-Tripathi"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jp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7482A-7942-17D0-6E5E-97C17791A7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pic>
        <p:nvPicPr>
          <p:cNvPr id="4" name="Picture 3">
            <a:extLst>
              <a:ext uri="{FF2B5EF4-FFF2-40B4-BE49-F238E27FC236}">
                <a16:creationId xmlns:a16="http://schemas.microsoft.com/office/drawing/2014/main" id="{0ADF167C-FA77-8ABF-F9C1-0048CF00B0D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6233" y="0"/>
            <a:ext cx="9196466" cy="5181011"/>
          </a:xfrm>
          <a:prstGeom prst="rect">
            <a:avLst/>
          </a:prstGeom>
        </p:spPr>
      </p:pic>
      <p:sp>
        <p:nvSpPr>
          <p:cNvPr id="16" name="TextBox 15">
            <a:extLst>
              <a:ext uri="{FF2B5EF4-FFF2-40B4-BE49-F238E27FC236}">
                <a16:creationId xmlns:a16="http://schemas.microsoft.com/office/drawing/2014/main" id="{66EA2BAE-6844-8918-35DE-61DAAA032876}"/>
              </a:ext>
            </a:extLst>
          </p:cNvPr>
          <p:cNvSpPr txBox="1"/>
          <p:nvPr/>
        </p:nvSpPr>
        <p:spPr>
          <a:xfrm>
            <a:off x="3648232" y="37511"/>
            <a:ext cx="4598232" cy="307777"/>
          </a:xfrm>
          <a:prstGeom prst="rect">
            <a:avLst/>
          </a:prstGeom>
          <a:noFill/>
        </p:spPr>
        <p:txBody>
          <a:bodyPr wrap="square">
            <a:spAutoFit/>
          </a:bodyPr>
          <a:lstStyle/>
          <a:p>
            <a:r>
              <a:rPr lang="en-IN" sz="1400" b="1" dirty="0">
                <a:latin typeface="Algerian" panose="04020705040A02060702" pitchFamily="82" charset="0"/>
              </a:rPr>
              <a:t>   </a:t>
            </a:r>
            <a:r>
              <a:rPr lang="en-IN" sz="1400" b="1" dirty="0">
                <a:latin typeface="Times New Roman" panose="02020603050405020304" pitchFamily="18" charset="0"/>
                <a:cs typeface="Times New Roman" panose="02020603050405020304" pitchFamily="18" charset="0"/>
              </a:rPr>
              <a:t>PRESENTATION ON</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FC686D82-BC02-0C68-E69E-D7806EF1F4E7}"/>
              </a:ext>
            </a:extLst>
          </p:cNvPr>
          <p:cNvSpPr txBox="1"/>
          <p:nvPr/>
        </p:nvSpPr>
        <p:spPr>
          <a:xfrm>
            <a:off x="1536491" y="233361"/>
            <a:ext cx="6310859" cy="553998"/>
          </a:xfrm>
          <a:prstGeom prst="rect">
            <a:avLst/>
          </a:prstGeom>
          <a:noFill/>
        </p:spPr>
        <p:txBody>
          <a:bodyPr wrap="square">
            <a:spAutoFit/>
          </a:bodyPr>
          <a:lstStyle/>
          <a:p>
            <a:pPr algn="ctr"/>
            <a:r>
              <a:rPr lang="en-GB" sz="1600" b="1" dirty="0">
                <a:solidFill>
                  <a:schemeClr val="accent4">
                    <a:lumMod val="50000"/>
                  </a:schemeClr>
                </a:solidFill>
                <a:latin typeface="Times New Roman" panose="02020603050405020304" pitchFamily="18" charset="0"/>
                <a:cs typeface="Times New Roman" panose="02020603050405020304" pitchFamily="18" charset="0"/>
              </a:rPr>
              <a:t>Face Mask Detection Based Automate Door Lock During Pandemic</a:t>
            </a:r>
          </a:p>
          <a:p>
            <a:pPr algn="ctr"/>
            <a:r>
              <a:rPr lang="en-GB" b="1" dirty="0">
                <a:solidFill>
                  <a:schemeClr val="tx1"/>
                </a:solidFill>
                <a:latin typeface="Times New Roman" panose="02020603050405020304" pitchFamily="18" charset="0"/>
                <a:cs typeface="Times New Roman" panose="02020603050405020304" pitchFamily="18" charset="0"/>
              </a:rPr>
              <a:t>By</a:t>
            </a:r>
            <a:endParaRPr lang="en-GB" sz="1400" b="1" dirty="0">
              <a:solidFill>
                <a:schemeClr val="tx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21759FBC-FF10-FE25-C108-2F0FD344348C}"/>
              </a:ext>
            </a:extLst>
          </p:cNvPr>
          <p:cNvSpPr txBox="1"/>
          <p:nvPr/>
        </p:nvSpPr>
        <p:spPr>
          <a:xfrm>
            <a:off x="1856906" y="726385"/>
            <a:ext cx="4658192" cy="954107"/>
          </a:xfrm>
          <a:prstGeom prst="rect">
            <a:avLst/>
          </a:prstGeom>
          <a:noFill/>
        </p:spPr>
        <p:txBody>
          <a:bodyPr wrap="square">
            <a:spAutoFit/>
          </a:bodyPr>
          <a:lstStyle/>
          <a:p>
            <a:r>
              <a:rPr lang="en-GB" sz="1400" b="1" dirty="0">
                <a:solidFill>
                  <a:schemeClr val="accent3">
                    <a:lumMod val="75000"/>
                  </a:schemeClr>
                </a:solidFill>
                <a:latin typeface="Times New Roman" panose="02020603050405020304" pitchFamily="18" charset="0"/>
                <a:cs typeface="Times New Roman" panose="02020603050405020304" pitchFamily="18" charset="0"/>
              </a:rPr>
              <a:t>                                            </a:t>
            </a:r>
            <a:r>
              <a:rPr lang="en-GB" sz="1400" b="1" dirty="0">
                <a:solidFill>
                  <a:srgbClr val="FF0000"/>
                </a:solidFill>
                <a:latin typeface="Times New Roman" panose="02020603050405020304" pitchFamily="18" charset="0"/>
                <a:cs typeface="Times New Roman" panose="02020603050405020304" pitchFamily="18" charset="0"/>
              </a:rPr>
              <a:t>Aditya Singh -18202</a:t>
            </a:r>
          </a:p>
          <a:p>
            <a:r>
              <a:rPr lang="en-GB" sz="1400" b="1" dirty="0">
                <a:solidFill>
                  <a:srgbClr val="FF0000"/>
                </a:solidFill>
                <a:latin typeface="Times New Roman" panose="02020603050405020304" pitchFamily="18" charset="0"/>
                <a:cs typeface="Times New Roman" panose="02020603050405020304" pitchFamily="18" charset="0"/>
              </a:rPr>
              <a:t>                                            Gaurav Sharma -18223</a:t>
            </a:r>
          </a:p>
          <a:p>
            <a:r>
              <a:rPr lang="en-GB" sz="1400" b="1" dirty="0">
                <a:solidFill>
                  <a:srgbClr val="FF0000"/>
                </a:solidFill>
                <a:latin typeface="Times New Roman" panose="02020603050405020304" pitchFamily="18" charset="0"/>
                <a:cs typeface="Times New Roman" panose="02020603050405020304" pitchFamily="18" charset="0"/>
              </a:rPr>
              <a:t>                                            Manish Rai -18228</a:t>
            </a:r>
          </a:p>
          <a:p>
            <a:r>
              <a:rPr lang="en-GB" sz="1400" b="1" dirty="0">
                <a:solidFill>
                  <a:srgbClr val="FF0000"/>
                </a:solidFill>
                <a:latin typeface="Times New Roman" panose="02020603050405020304" pitchFamily="18" charset="0"/>
                <a:cs typeface="Times New Roman" panose="02020603050405020304" pitchFamily="18" charset="0"/>
              </a:rPr>
              <a:t>                                            Shubham Singh -18246</a:t>
            </a:r>
          </a:p>
        </p:txBody>
      </p:sp>
      <p:sp>
        <p:nvSpPr>
          <p:cNvPr id="24" name="TextBox 23">
            <a:extLst>
              <a:ext uri="{FF2B5EF4-FFF2-40B4-BE49-F238E27FC236}">
                <a16:creationId xmlns:a16="http://schemas.microsoft.com/office/drawing/2014/main" id="{23EAEB13-30AC-8372-7456-0D5E497FEACE}"/>
              </a:ext>
            </a:extLst>
          </p:cNvPr>
          <p:cNvSpPr txBox="1"/>
          <p:nvPr/>
        </p:nvSpPr>
        <p:spPr>
          <a:xfrm>
            <a:off x="3333438" y="1656985"/>
            <a:ext cx="4658192" cy="307777"/>
          </a:xfrm>
          <a:prstGeom prst="rect">
            <a:avLst/>
          </a:prstGeom>
          <a:noFill/>
        </p:spPr>
        <p:txBody>
          <a:bodyPr wrap="square">
            <a:spAutoFit/>
          </a:bodyPr>
          <a:lstStyle/>
          <a:p>
            <a:r>
              <a:rPr lang="en-GB" sz="1400" b="1" dirty="0">
                <a:solidFill>
                  <a:schemeClr val="accent5">
                    <a:lumMod val="5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GB" sz="1400" b="1" dirty="0">
                <a:solidFill>
                  <a:schemeClr val="accent6"/>
                </a:solidFill>
                <a:latin typeface="Times New Roman" panose="02020603050405020304" pitchFamily="18" charset="0"/>
                <a:ea typeface="Microsoft Sans Serif" panose="020B0604020202020204" pitchFamily="34" charset="0"/>
                <a:cs typeface="Times New Roman" panose="02020603050405020304" pitchFamily="18" charset="0"/>
              </a:rPr>
              <a:t>Guided by – </a:t>
            </a:r>
            <a:r>
              <a:rPr lang="en-GB" b="1" dirty="0" err="1">
                <a:solidFill>
                  <a:schemeClr val="accent6"/>
                </a:solidFill>
                <a:latin typeface="Times New Roman" panose="02020603050405020304" pitchFamily="18" charset="0"/>
                <a:ea typeface="Microsoft Sans Serif" panose="020B0604020202020204" pitchFamily="34" charset="0"/>
                <a:cs typeface="Times New Roman" panose="02020603050405020304" pitchFamily="18" charset="0"/>
              </a:rPr>
              <a:t>D</a:t>
            </a:r>
            <a:r>
              <a:rPr lang="en-GB" sz="1400" b="1" dirty="0" err="1">
                <a:solidFill>
                  <a:schemeClr val="accent6"/>
                </a:solidFill>
                <a:latin typeface="Times New Roman" panose="02020603050405020304" pitchFamily="18" charset="0"/>
                <a:ea typeface="Microsoft Sans Serif" panose="020B0604020202020204" pitchFamily="34" charset="0"/>
                <a:cs typeface="Times New Roman" panose="02020603050405020304" pitchFamily="18" charset="0"/>
              </a:rPr>
              <a:t>r.</a:t>
            </a:r>
            <a:r>
              <a:rPr lang="en-GB" sz="1400" b="1" dirty="0">
                <a:solidFill>
                  <a:schemeClr val="accent6"/>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en-GB" b="1" dirty="0" err="1">
                <a:solidFill>
                  <a:schemeClr val="accent6"/>
                </a:solidFill>
                <a:latin typeface="Times New Roman" panose="02020603050405020304" pitchFamily="18" charset="0"/>
                <a:ea typeface="Microsoft Sans Serif" panose="020B0604020202020204" pitchFamily="34" charset="0"/>
                <a:cs typeface="Times New Roman" panose="02020603050405020304" pitchFamily="18" charset="0"/>
              </a:rPr>
              <a:t>S</a:t>
            </a:r>
            <a:r>
              <a:rPr lang="en-GB" sz="1400" b="1" dirty="0" err="1">
                <a:solidFill>
                  <a:schemeClr val="accent6"/>
                </a:solidFill>
                <a:latin typeface="Times New Roman" panose="02020603050405020304" pitchFamily="18" charset="0"/>
                <a:ea typeface="Microsoft Sans Serif" panose="020B0604020202020204" pitchFamily="34" charset="0"/>
                <a:cs typeface="Times New Roman" panose="02020603050405020304" pitchFamily="18" charset="0"/>
              </a:rPr>
              <a:t>iksha</a:t>
            </a:r>
            <a:r>
              <a:rPr lang="en-GB" sz="1400" b="1" dirty="0">
                <a:solidFill>
                  <a:schemeClr val="accent6"/>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en-GB" b="1" dirty="0">
                <a:solidFill>
                  <a:schemeClr val="accent6"/>
                </a:solidFill>
                <a:latin typeface="Times New Roman" panose="02020603050405020304" pitchFamily="18" charset="0"/>
                <a:ea typeface="Microsoft Sans Serif" panose="020B0604020202020204" pitchFamily="34" charset="0"/>
                <a:cs typeface="Times New Roman" panose="02020603050405020304" pitchFamily="18" charset="0"/>
              </a:rPr>
              <a:t>J</a:t>
            </a:r>
            <a:r>
              <a:rPr lang="en-GB" sz="1400" b="1" dirty="0">
                <a:solidFill>
                  <a:schemeClr val="accent6"/>
                </a:solidFill>
                <a:latin typeface="Times New Roman" panose="02020603050405020304" pitchFamily="18" charset="0"/>
                <a:ea typeface="Microsoft Sans Serif" panose="020B0604020202020204" pitchFamily="34" charset="0"/>
                <a:cs typeface="Times New Roman" panose="02020603050405020304" pitchFamily="18" charset="0"/>
              </a:rPr>
              <a:t>ain</a:t>
            </a:r>
            <a:endParaRPr lang="en-IN" dirty="0">
              <a:solidFill>
                <a:schemeClr val="accent6"/>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0A54A2B-160D-B417-1E9E-91BC4D8C5806}"/>
              </a:ext>
            </a:extLst>
          </p:cNvPr>
          <p:cNvSpPr txBox="1"/>
          <p:nvPr/>
        </p:nvSpPr>
        <p:spPr>
          <a:xfrm>
            <a:off x="-359765" y="1978677"/>
            <a:ext cx="10215797" cy="1015663"/>
          </a:xfrm>
          <a:prstGeom prst="rect">
            <a:avLst/>
          </a:prstGeom>
          <a:noFill/>
        </p:spPr>
        <p:txBody>
          <a:bodyPr wrap="square">
            <a:spAutoFit/>
          </a:bodyPr>
          <a:lstStyle/>
          <a:p>
            <a:pPr algn="ctr">
              <a:spcBef>
                <a:spcPts val="0"/>
              </a:spcBef>
            </a:pPr>
            <a:r>
              <a:rPr lang="en-GB" sz="1200" b="1" dirty="0">
                <a:solidFill>
                  <a:schemeClr val="accent4">
                    <a:lumMod val="10000"/>
                  </a:schemeClr>
                </a:solidFill>
                <a:latin typeface="Times New Roman" panose="02020603050405020304" pitchFamily="18" charset="0"/>
                <a:cs typeface="Times New Roman" panose="02020603050405020304" pitchFamily="18" charset="0"/>
              </a:rPr>
              <a:t>Submitted to the Department of Electronics and Communication </a:t>
            </a:r>
            <a:r>
              <a:rPr lang="en-GB" sz="1200" b="1" dirty="0" err="1">
                <a:solidFill>
                  <a:schemeClr val="accent4">
                    <a:lumMod val="10000"/>
                  </a:schemeClr>
                </a:solidFill>
                <a:latin typeface="Times New Roman" panose="02020603050405020304" pitchFamily="18" charset="0"/>
                <a:cs typeface="Times New Roman" panose="02020603050405020304" pitchFamily="18" charset="0"/>
              </a:rPr>
              <a:t>Engg</a:t>
            </a:r>
            <a:r>
              <a:rPr lang="en-GB" sz="1200" b="1" dirty="0">
                <a:solidFill>
                  <a:schemeClr val="accent4">
                    <a:lumMod val="10000"/>
                  </a:schemeClr>
                </a:solidFill>
                <a:latin typeface="Times New Roman" panose="02020603050405020304" pitchFamily="18" charset="0"/>
                <a:cs typeface="Times New Roman" panose="02020603050405020304" pitchFamily="18" charset="0"/>
              </a:rPr>
              <a:t>.</a:t>
            </a:r>
          </a:p>
          <a:p>
            <a:pPr algn="ctr">
              <a:spcBef>
                <a:spcPts val="0"/>
              </a:spcBef>
            </a:pPr>
            <a:r>
              <a:rPr lang="en-GB" sz="1200" b="1" dirty="0">
                <a:solidFill>
                  <a:schemeClr val="accent4">
                    <a:lumMod val="10000"/>
                  </a:schemeClr>
                </a:solidFill>
                <a:latin typeface="Times New Roman" panose="02020603050405020304" pitchFamily="18" charset="0"/>
                <a:cs typeface="Times New Roman" panose="02020603050405020304" pitchFamily="18" charset="0"/>
              </a:rPr>
              <a:t> in partial </a:t>
            </a:r>
            <a:r>
              <a:rPr lang="en-GB" sz="1200" b="1" dirty="0" err="1">
                <a:solidFill>
                  <a:schemeClr val="accent4">
                    <a:lumMod val="10000"/>
                  </a:schemeClr>
                </a:solidFill>
                <a:latin typeface="Times New Roman" panose="02020603050405020304" pitchFamily="18" charset="0"/>
                <a:cs typeface="Times New Roman" panose="02020603050405020304" pitchFamily="18" charset="0"/>
              </a:rPr>
              <a:t>fulfillment</a:t>
            </a:r>
            <a:r>
              <a:rPr lang="en-GB" sz="1200" b="1" dirty="0">
                <a:solidFill>
                  <a:schemeClr val="accent4">
                    <a:lumMod val="10000"/>
                  </a:schemeClr>
                </a:solidFill>
                <a:latin typeface="Times New Roman" panose="02020603050405020304" pitchFamily="18" charset="0"/>
                <a:cs typeface="Times New Roman" panose="02020603050405020304" pitchFamily="18" charset="0"/>
              </a:rPr>
              <a:t> of the requirements</a:t>
            </a:r>
          </a:p>
          <a:p>
            <a:pPr algn="ctr">
              <a:spcBef>
                <a:spcPts val="0"/>
              </a:spcBef>
            </a:pPr>
            <a:r>
              <a:rPr lang="en-GB" sz="1200" b="1" dirty="0">
                <a:solidFill>
                  <a:schemeClr val="accent4">
                    <a:lumMod val="10000"/>
                  </a:schemeClr>
                </a:solidFill>
                <a:latin typeface="Times New Roman" panose="02020603050405020304" pitchFamily="18" charset="0"/>
                <a:cs typeface="Times New Roman" panose="02020603050405020304" pitchFamily="18" charset="0"/>
              </a:rPr>
              <a:t> for the degree of</a:t>
            </a:r>
          </a:p>
          <a:p>
            <a:pPr algn="ctr">
              <a:spcBef>
                <a:spcPts val="0"/>
              </a:spcBef>
            </a:pPr>
            <a:r>
              <a:rPr lang="en-GB" sz="1200" b="1" dirty="0">
                <a:solidFill>
                  <a:schemeClr val="accent4">
                    <a:lumMod val="10000"/>
                  </a:schemeClr>
                </a:solidFill>
                <a:latin typeface="Times New Roman" panose="02020603050405020304" pitchFamily="18" charset="0"/>
                <a:cs typeface="Times New Roman" panose="02020603050405020304" pitchFamily="18" charset="0"/>
              </a:rPr>
              <a:t> Bachelor of Technology</a:t>
            </a:r>
          </a:p>
          <a:p>
            <a:pPr algn="ctr">
              <a:spcBef>
                <a:spcPts val="0"/>
              </a:spcBef>
            </a:pPr>
            <a:r>
              <a:rPr lang="en-GB" sz="1200" b="1" dirty="0">
                <a:solidFill>
                  <a:schemeClr val="accent4">
                    <a:lumMod val="10000"/>
                  </a:schemeClr>
                </a:solidFill>
              </a:rPr>
              <a:t> in </a:t>
            </a:r>
          </a:p>
        </p:txBody>
      </p:sp>
      <p:sp>
        <p:nvSpPr>
          <p:cNvPr id="28" name="TextBox 27">
            <a:extLst>
              <a:ext uri="{FF2B5EF4-FFF2-40B4-BE49-F238E27FC236}">
                <a16:creationId xmlns:a16="http://schemas.microsoft.com/office/drawing/2014/main" id="{BFDFCEFB-F1CB-19E5-5B24-36BAB22C8FFC}"/>
              </a:ext>
            </a:extLst>
          </p:cNvPr>
          <p:cNvSpPr txBox="1"/>
          <p:nvPr/>
        </p:nvSpPr>
        <p:spPr>
          <a:xfrm>
            <a:off x="2044284" y="2933064"/>
            <a:ext cx="5107898" cy="307777"/>
          </a:xfrm>
          <a:prstGeom prst="rect">
            <a:avLst/>
          </a:prstGeom>
          <a:noFill/>
        </p:spPr>
        <p:txBody>
          <a:bodyPr wrap="square">
            <a:spAutoFit/>
          </a:bodyPr>
          <a:lstStyle/>
          <a:p>
            <a:pPr algn="ctr">
              <a:spcBef>
                <a:spcPts val="0"/>
              </a:spcBef>
            </a:pPr>
            <a:r>
              <a:rPr lang="en-GB" b="1" u="sng" dirty="0">
                <a:solidFill>
                  <a:schemeClr val="accent1"/>
                </a:solidFill>
                <a:latin typeface="Times New Roman" panose="02020603050405020304" pitchFamily="18" charset="0"/>
                <a:cs typeface="Times New Roman" panose="02020603050405020304" pitchFamily="18" charset="0"/>
              </a:rPr>
              <a:t>Electronics and Communication Engineering</a:t>
            </a:r>
            <a:endParaRPr lang="en-IN" b="1" u="sng" dirty="0">
              <a:solidFill>
                <a:schemeClr val="accent1"/>
              </a:solidFill>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92101171-E229-240A-7CC9-73E55724429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08182" y="3246775"/>
            <a:ext cx="1367475" cy="1169551"/>
          </a:xfrm>
          <a:prstGeom prst="rect">
            <a:avLst/>
          </a:prstGeom>
        </p:spPr>
      </p:pic>
      <p:sp>
        <p:nvSpPr>
          <p:cNvPr id="31" name="TextBox 30">
            <a:extLst>
              <a:ext uri="{FF2B5EF4-FFF2-40B4-BE49-F238E27FC236}">
                <a16:creationId xmlns:a16="http://schemas.microsoft.com/office/drawing/2014/main" id="{C1D689DB-2D8B-CCD6-A0A4-6238AD6950E5}"/>
              </a:ext>
            </a:extLst>
          </p:cNvPr>
          <p:cNvSpPr txBox="1"/>
          <p:nvPr/>
        </p:nvSpPr>
        <p:spPr>
          <a:xfrm>
            <a:off x="221106" y="4457605"/>
            <a:ext cx="8754254" cy="628057"/>
          </a:xfrm>
          <a:prstGeom prst="rect">
            <a:avLst/>
          </a:prstGeom>
          <a:noFill/>
        </p:spPr>
        <p:txBody>
          <a:bodyPr wrap="square">
            <a:spAutoFit/>
          </a:bodyPr>
          <a:lstStyle/>
          <a:p>
            <a:pPr algn="ctr">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INSTITUTE OF ENGINEERING &amp; TECHNOLOGY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DR. RAMMANOHAR LOHIA AVADH UNIVERSITY,AYODHYA (U.P)</a:t>
            </a:r>
            <a:endParaRPr lang="en-IN" b="1" dirty="0"/>
          </a:p>
        </p:txBody>
      </p:sp>
    </p:spTree>
    <p:extLst>
      <p:ext uri="{BB962C8B-B14F-4D97-AF65-F5344CB8AC3E}">
        <p14:creationId xmlns:p14="http://schemas.microsoft.com/office/powerpoint/2010/main" val="2791296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D93B2-8851-F92D-9BF8-F3CCF47CBFE0}"/>
              </a:ext>
            </a:extLst>
          </p:cNvPr>
          <p:cNvSpPr>
            <a:spLocks noGrp="1"/>
          </p:cNvSpPr>
          <p:nvPr>
            <p:ph type="title"/>
          </p:nvPr>
        </p:nvSpPr>
        <p:spPr/>
        <p:txBody>
          <a:bodyPr/>
          <a:lstStyle/>
          <a:p>
            <a:r>
              <a:rPr lang="en-IN" sz="2400" b="1" dirty="0">
                <a:solidFill>
                  <a:schemeClr val="accent5"/>
                </a:solidFill>
                <a:effectLst/>
                <a:latin typeface="Times New Roman" panose="02020603050405020304" pitchFamily="18" charset="0"/>
                <a:ea typeface="Times New Roman" panose="02020603050405020304" pitchFamily="18" charset="0"/>
              </a:rPr>
              <a:t>ARDUINO UNO</a:t>
            </a:r>
            <a:endParaRPr lang="en-IN" sz="2400" dirty="0">
              <a:solidFill>
                <a:schemeClr val="accent5"/>
              </a:solidFill>
            </a:endParaRPr>
          </a:p>
        </p:txBody>
      </p:sp>
      <p:sp>
        <p:nvSpPr>
          <p:cNvPr id="3" name="Text Placeholder 2">
            <a:extLst>
              <a:ext uri="{FF2B5EF4-FFF2-40B4-BE49-F238E27FC236}">
                <a16:creationId xmlns:a16="http://schemas.microsoft.com/office/drawing/2014/main" id="{7B6D05E5-84F8-C891-421F-B6CC22F8A6B2}"/>
              </a:ext>
            </a:extLst>
          </p:cNvPr>
          <p:cNvSpPr>
            <a:spLocks noGrp="1"/>
          </p:cNvSpPr>
          <p:nvPr>
            <p:ph type="body" idx="1"/>
          </p:nvPr>
        </p:nvSpPr>
        <p:spPr>
          <a:xfrm>
            <a:off x="134911" y="-1191718"/>
            <a:ext cx="8416978" cy="5664568"/>
          </a:xfrm>
        </p:spPr>
        <p:txBody>
          <a:bodyPr/>
          <a:lstStyle/>
          <a:p>
            <a:pPr marL="76200" indent="0">
              <a:buNone/>
            </a:pPr>
            <a:endParaRPr lang="en-IN" sz="1400" dirty="0">
              <a:effectLst/>
              <a:latin typeface="Times New Roman" panose="02020603050405020304" pitchFamily="18" charset="0"/>
              <a:ea typeface="Calibri" panose="020F0502020204030204" pitchFamily="34" charset="0"/>
            </a:endParaRPr>
          </a:p>
          <a:p>
            <a:pPr marL="76200" indent="0">
              <a:buNone/>
            </a:pPr>
            <a:endParaRPr lang="en-IN" sz="1400" dirty="0">
              <a:effectLst/>
              <a:latin typeface="Times New Roman" panose="02020603050405020304" pitchFamily="18" charset="0"/>
              <a:ea typeface="Calibri" panose="020F0502020204030204" pitchFamily="34" charset="0"/>
            </a:endParaRPr>
          </a:p>
          <a:p>
            <a:pPr marL="76200" indent="0">
              <a:buNone/>
            </a:pPr>
            <a:endParaRPr lang="en-IN" sz="1400" dirty="0">
              <a:latin typeface="Times New Roman" panose="02020603050405020304" pitchFamily="18" charset="0"/>
              <a:ea typeface="Calibri" panose="020F0502020204030204" pitchFamily="34" charset="0"/>
            </a:endParaRPr>
          </a:p>
          <a:p>
            <a:pPr marL="76200" indent="0">
              <a:buNone/>
            </a:pPr>
            <a:endParaRPr lang="en-IN" sz="1400" dirty="0">
              <a:effectLst/>
              <a:latin typeface="Times New Roman" panose="02020603050405020304" pitchFamily="18" charset="0"/>
              <a:ea typeface="Calibri" panose="020F0502020204030204" pitchFamily="34" charset="0"/>
            </a:endParaRPr>
          </a:p>
          <a:p>
            <a:pPr>
              <a:buClr>
                <a:schemeClr val="accent2"/>
              </a:buClr>
              <a:buSzPct val="100000"/>
              <a:buFont typeface="Wingdings" panose="05000000000000000000" pitchFamily="2" charset="2"/>
              <a:buChar char="Ø"/>
            </a:pPr>
            <a:endParaRPr lang="en-IN" sz="1400" dirty="0">
              <a:effectLst/>
              <a:latin typeface="Times New Roman" panose="02020603050405020304" pitchFamily="18" charset="0"/>
              <a:ea typeface="Calibri" panose="020F0502020204030204" pitchFamily="34" charset="0"/>
            </a:endParaRPr>
          </a:p>
          <a:p>
            <a:pPr>
              <a:buClr>
                <a:schemeClr val="accent2"/>
              </a:buClr>
              <a:buSzPct val="100000"/>
              <a:buFont typeface="Wingdings" panose="05000000000000000000" pitchFamily="2" charset="2"/>
              <a:buChar char="Ø"/>
            </a:pPr>
            <a:endParaRPr lang="en-IN" sz="1400" dirty="0">
              <a:effectLst/>
              <a:latin typeface="Times New Roman" panose="02020603050405020304" pitchFamily="18" charset="0"/>
              <a:ea typeface="Calibri" panose="020F0502020204030204" pitchFamily="34" charset="0"/>
            </a:endParaRP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rPr>
              <a:t>An Arduino is a tiny computer that you can program to process inputs and outputs going to and from the chip. </a:t>
            </a: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Times New Roman" panose="02020603050405020304" pitchFamily="18" charset="0"/>
              </a:rPr>
              <a:t> It can be powered and programmed using a computer or mobile phone. Arduino contains a mini/micro or type B USB port that can be used to connect to a PC via the regular USB port, and the connection is done via a USB cable.  Used in Programmable robots</a:t>
            </a:r>
            <a:r>
              <a:rPr lang="en-IN" sz="1400" dirty="0">
                <a:effectLst/>
                <a:latin typeface="Times New Roman" panose="02020603050405020304" pitchFamily="18" charset="0"/>
                <a:ea typeface="Calibri" panose="020F0502020204030204" pitchFamily="34" charset="0"/>
              </a:rPr>
              <a:t> </a:t>
            </a: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Arduino Uno is a popular microcontroller development board based on 8-bit ATmega328P microcontroller.</a:t>
            </a: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Along with ATmega328P MCU IC, it consists other components such as crystal oscillator, serial communication, voltage regulator, etc. to support the microcontroller.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sz="1400" dirty="0"/>
          </a:p>
        </p:txBody>
      </p:sp>
      <p:sp>
        <p:nvSpPr>
          <p:cNvPr id="4" name="Slide Number Placeholder 3">
            <a:extLst>
              <a:ext uri="{FF2B5EF4-FFF2-40B4-BE49-F238E27FC236}">
                <a16:creationId xmlns:a16="http://schemas.microsoft.com/office/drawing/2014/main" id="{B1CC1419-43DB-A32C-01DE-93D44883F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Picture 4">
            <a:extLst>
              <a:ext uri="{FF2B5EF4-FFF2-40B4-BE49-F238E27FC236}">
                <a16:creationId xmlns:a16="http://schemas.microsoft.com/office/drawing/2014/main" id="{8F6FF4EF-FF02-4372-A0D0-A50FB448E6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3304499" y="3438092"/>
            <a:ext cx="2077801" cy="1514008"/>
          </a:xfrm>
          <a:prstGeom prst="rect">
            <a:avLst/>
          </a:prstGeom>
        </p:spPr>
      </p:pic>
    </p:spTree>
    <p:extLst>
      <p:ext uri="{BB962C8B-B14F-4D97-AF65-F5344CB8AC3E}">
        <p14:creationId xmlns:p14="http://schemas.microsoft.com/office/powerpoint/2010/main" val="863376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59CF-E8C9-45BF-68F5-16D8A3CA14F0}"/>
              </a:ext>
            </a:extLst>
          </p:cNvPr>
          <p:cNvSpPr>
            <a:spLocks noGrp="1"/>
          </p:cNvSpPr>
          <p:nvPr>
            <p:ph type="title"/>
          </p:nvPr>
        </p:nvSpPr>
        <p:spPr/>
        <p:txBody>
          <a:bodyPr/>
          <a:lstStyle/>
          <a:p>
            <a:r>
              <a:rPr lang="en-IN" sz="2400" b="1" dirty="0">
                <a:solidFill>
                  <a:schemeClr val="accent5"/>
                </a:solidFill>
                <a:effectLst/>
                <a:latin typeface="Times New Roman" panose="02020603050405020304" pitchFamily="18" charset="0"/>
                <a:ea typeface="Times New Roman" panose="02020603050405020304" pitchFamily="18" charset="0"/>
              </a:rPr>
              <a:t>MG995 Servo Motor</a:t>
            </a:r>
            <a:endParaRPr lang="en-IN" sz="2400" dirty="0">
              <a:solidFill>
                <a:schemeClr val="accent5"/>
              </a:solidFill>
            </a:endParaRPr>
          </a:p>
        </p:txBody>
      </p:sp>
      <p:sp>
        <p:nvSpPr>
          <p:cNvPr id="3" name="Text Placeholder 2">
            <a:extLst>
              <a:ext uri="{FF2B5EF4-FFF2-40B4-BE49-F238E27FC236}">
                <a16:creationId xmlns:a16="http://schemas.microsoft.com/office/drawing/2014/main" id="{C79A2ECF-5222-27E5-F2E2-880FE074C441}"/>
              </a:ext>
            </a:extLst>
          </p:cNvPr>
          <p:cNvSpPr>
            <a:spLocks noGrp="1"/>
          </p:cNvSpPr>
          <p:nvPr>
            <p:ph type="body" idx="1"/>
          </p:nvPr>
        </p:nvSpPr>
        <p:spPr>
          <a:xfrm>
            <a:off x="164892" y="-487180"/>
            <a:ext cx="8589364" cy="4960030"/>
          </a:xfrm>
        </p:spPr>
        <p:txBody>
          <a:bodyPr/>
          <a:lstStyle/>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 servo motor is an electrical device which can push or rotate an object with great precision. </a:t>
            </a: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Servos are mainly used on angular or linear position and for specific velocity, and acceleration.</a:t>
            </a: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servo is used in drones and toy planes. Having a satisfying torque which is enough to overcome air resistance and control wings of plane, the servo is preferred in toy planes and drones which need precision control no matter the condition.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81564C53-8463-E2B0-89C3-11300CBE43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7289840D-4FD9-EA4A-85CD-15130D2408F8}"/>
              </a:ext>
            </a:extLst>
          </p:cNvPr>
          <p:cNvPicPr>
            <a:picLocks noChangeAspect="1"/>
          </p:cNvPicPr>
          <p:nvPr/>
        </p:nvPicPr>
        <p:blipFill>
          <a:blip r:embed="rId2"/>
          <a:stretch>
            <a:fillRect/>
          </a:stretch>
        </p:blipFill>
        <p:spPr>
          <a:xfrm>
            <a:off x="2711548" y="2808089"/>
            <a:ext cx="2770162" cy="2144011"/>
          </a:xfrm>
          <a:prstGeom prst="rect">
            <a:avLst/>
          </a:prstGeom>
        </p:spPr>
      </p:pic>
    </p:spTree>
    <p:extLst>
      <p:ext uri="{BB962C8B-B14F-4D97-AF65-F5344CB8AC3E}">
        <p14:creationId xmlns:p14="http://schemas.microsoft.com/office/powerpoint/2010/main" val="1051860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2035-7E36-3AAB-CC47-DC069CE42F95}"/>
              </a:ext>
            </a:extLst>
          </p:cNvPr>
          <p:cNvSpPr>
            <a:spLocks noGrp="1"/>
          </p:cNvSpPr>
          <p:nvPr>
            <p:ph type="title"/>
          </p:nvPr>
        </p:nvSpPr>
        <p:spPr/>
        <p:txBody>
          <a:bodyPr/>
          <a:lstStyle/>
          <a:p>
            <a:r>
              <a:rPr lang="en-IN" sz="2400" b="1" dirty="0">
                <a:solidFill>
                  <a:schemeClr val="accent5"/>
                </a:solidFill>
                <a:effectLst/>
                <a:latin typeface="Times New Roman" panose="02020603050405020304" pitchFamily="18" charset="0"/>
                <a:ea typeface="Times New Roman" panose="02020603050405020304" pitchFamily="18" charset="0"/>
              </a:rPr>
              <a:t>16x2 I2C LCD</a:t>
            </a:r>
            <a:endParaRPr lang="en-IN" sz="2400" dirty="0">
              <a:solidFill>
                <a:schemeClr val="accent5"/>
              </a:solidFill>
            </a:endParaRPr>
          </a:p>
        </p:txBody>
      </p:sp>
      <p:sp>
        <p:nvSpPr>
          <p:cNvPr id="3" name="Text Placeholder 2">
            <a:extLst>
              <a:ext uri="{FF2B5EF4-FFF2-40B4-BE49-F238E27FC236}">
                <a16:creationId xmlns:a16="http://schemas.microsoft.com/office/drawing/2014/main" id="{59532413-5175-30A0-0D24-B899CB33047B}"/>
              </a:ext>
            </a:extLst>
          </p:cNvPr>
          <p:cNvSpPr>
            <a:spLocks noGrp="1"/>
          </p:cNvSpPr>
          <p:nvPr>
            <p:ph type="body" idx="1"/>
          </p:nvPr>
        </p:nvSpPr>
        <p:spPr>
          <a:xfrm>
            <a:off x="269823" y="712034"/>
            <a:ext cx="8934138" cy="3822492"/>
          </a:xfrm>
        </p:spPr>
        <p:txBody>
          <a:bodyPr/>
          <a:lstStyle/>
          <a:p>
            <a:pPr marL="0" lvl="0" indent="0">
              <a:lnSpc>
                <a:spcPct val="150000"/>
              </a:lnSpc>
              <a:buNone/>
            </a:pPr>
            <a:endParaRPr lang="en-IN" sz="1400" dirty="0">
              <a:latin typeface="Times New Roman" panose="02020603050405020304" pitchFamily="18" charset="0"/>
              <a:ea typeface="Calibri" panose="020F0502020204030204" pitchFamily="34" charset="0"/>
            </a:endParaRPr>
          </a:p>
          <a:p>
            <a:pPr marL="285750" lvl="0" indent="-285750">
              <a:lnSpc>
                <a:spcPct val="150000"/>
              </a:lnSpc>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rPr>
              <a:t>This is LCD 16x2 Parallel LCD display that provides a simple and cost-effective solution for adding a 16×2 Liquid Crystal Display into your project. The display is 16 character by 2 line display has a very clear and high contrast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nSpc>
                <a:spcPct val="150000"/>
              </a:lnSpc>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LED colour for backlight is green or blue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50000"/>
              </a:lnSpc>
              <a:spcAft>
                <a:spcPts val="1000"/>
              </a:spcAft>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rPr>
              <a:t>By using I2C module, LCD can be interfaced with using only 2 wires.</a:t>
            </a:r>
          </a:p>
          <a:p>
            <a:pPr marL="285750" indent="-285750">
              <a:lnSpc>
                <a:spcPct val="150000"/>
              </a:lnSpc>
              <a:spcAft>
                <a:spcPts val="1000"/>
              </a:spcAft>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It only need 4 pins for LCD display: VCC,GND,SDA,SCL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50000"/>
              </a:lnSpc>
              <a:spcAft>
                <a:spcPts val="1000"/>
              </a:spcAft>
              <a:buNone/>
            </a:pP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610E2D-DDF0-10D1-68BE-B83BD86B30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2171AB2B-4A61-6346-88E0-906CDB8783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3537" y="2126231"/>
            <a:ext cx="3123618" cy="1726242"/>
          </a:xfrm>
          <a:prstGeom prst="rect">
            <a:avLst/>
          </a:prstGeom>
          <a:noFill/>
        </p:spPr>
      </p:pic>
      <p:pic>
        <p:nvPicPr>
          <p:cNvPr id="6" name="Picture 5">
            <a:extLst>
              <a:ext uri="{FF2B5EF4-FFF2-40B4-BE49-F238E27FC236}">
                <a16:creationId xmlns:a16="http://schemas.microsoft.com/office/drawing/2014/main" id="{E32C4B9E-3356-5541-846D-7733B036D618}"/>
              </a:ext>
            </a:extLst>
          </p:cNvPr>
          <p:cNvPicPr>
            <a:picLocks noChangeAspect="1"/>
          </p:cNvPicPr>
          <p:nvPr/>
        </p:nvPicPr>
        <p:blipFill>
          <a:blip r:embed="rId3"/>
          <a:stretch>
            <a:fillRect/>
          </a:stretch>
        </p:blipFill>
        <p:spPr>
          <a:xfrm>
            <a:off x="2696022" y="3454734"/>
            <a:ext cx="2316187" cy="1726242"/>
          </a:xfrm>
          <a:prstGeom prst="rect">
            <a:avLst/>
          </a:prstGeom>
        </p:spPr>
      </p:pic>
    </p:spTree>
    <p:extLst>
      <p:ext uri="{BB962C8B-B14F-4D97-AF65-F5344CB8AC3E}">
        <p14:creationId xmlns:p14="http://schemas.microsoft.com/office/powerpoint/2010/main" val="1541749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F40F-06E1-F654-0F26-28AE014CF4EB}"/>
              </a:ext>
            </a:extLst>
          </p:cNvPr>
          <p:cNvSpPr>
            <a:spLocks noGrp="1"/>
          </p:cNvSpPr>
          <p:nvPr>
            <p:ph type="title"/>
          </p:nvPr>
        </p:nvSpPr>
        <p:spPr>
          <a:xfrm>
            <a:off x="814275" y="561150"/>
            <a:ext cx="5492400" cy="766200"/>
          </a:xfrm>
        </p:spPr>
        <p:txBody>
          <a:bodyPr/>
          <a:lstStyle/>
          <a:p>
            <a:r>
              <a:rPr lang="en-IN" sz="2400" b="1" dirty="0">
                <a:solidFill>
                  <a:schemeClr val="accent5"/>
                </a:solidFill>
                <a:effectLst/>
                <a:latin typeface="Times New Roman" panose="02020603050405020304" pitchFamily="18" charset="0"/>
                <a:ea typeface="Times New Roman" panose="02020603050405020304" pitchFamily="18" charset="0"/>
              </a:rPr>
              <a:t>USB to TTL Serial Converter</a:t>
            </a:r>
            <a:br>
              <a:rPr lang="en-IN" dirty="0"/>
            </a:br>
            <a:endParaRPr lang="en-IN" dirty="0"/>
          </a:p>
        </p:txBody>
      </p:sp>
      <p:sp>
        <p:nvSpPr>
          <p:cNvPr id="3" name="Text Placeholder 2">
            <a:extLst>
              <a:ext uri="{FF2B5EF4-FFF2-40B4-BE49-F238E27FC236}">
                <a16:creationId xmlns:a16="http://schemas.microsoft.com/office/drawing/2014/main" id="{AD239543-43E5-2A02-AA05-FE040672F059}"/>
              </a:ext>
            </a:extLst>
          </p:cNvPr>
          <p:cNvSpPr>
            <a:spLocks noGrp="1"/>
          </p:cNvSpPr>
          <p:nvPr>
            <p:ph type="body" idx="1"/>
          </p:nvPr>
        </p:nvSpPr>
        <p:spPr>
          <a:xfrm>
            <a:off x="304609" y="856592"/>
            <a:ext cx="8175100" cy="3145500"/>
          </a:xfrm>
        </p:spPr>
        <p:txBody>
          <a:bodyPr/>
          <a:lstStyle/>
          <a:p>
            <a:pPr>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Times New Roman" panose="02020603050405020304" pitchFamily="18" charset="0"/>
              </a:rPr>
              <a:t>It's a small USB to TTL serial tool, using the CH340G chip. You can use it to connect some serial device to your PC via USB port.</a:t>
            </a:r>
          </a:p>
          <a:p>
            <a:pPr>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Times New Roman" panose="02020603050405020304" pitchFamily="18" charset="0"/>
              </a:rPr>
              <a:t>Designed to be used for USB to TTL electronic projects. Built-in USB to TTL Transfer chip. TTL interface output, easy to connect to your MCU.</a:t>
            </a:r>
          </a:p>
          <a:p>
            <a:pPr>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Times New Roman" panose="02020603050405020304" pitchFamily="18" charset="0"/>
              </a:rPr>
              <a:t>Dual 3.3V and 5V Power output, work with 3.3v and 5v target device</a:t>
            </a:r>
            <a:endParaRPr lang="en-IN" sz="1400" dirty="0">
              <a:effectLst/>
              <a:latin typeface="Calibri" panose="020F0502020204030204" pitchFamily="34" charset="0"/>
              <a:ea typeface="Calibri" panose="020F0502020204030204" pitchFamily="34" charset="0"/>
            </a:endParaRPr>
          </a:p>
          <a:p>
            <a:endParaRPr lang="en-IN" dirty="0"/>
          </a:p>
        </p:txBody>
      </p:sp>
      <p:sp>
        <p:nvSpPr>
          <p:cNvPr id="4" name="Slide Number Placeholder 3">
            <a:extLst>
              <a:ext uri="{FF2B5EF4-FFF2-40B4-BE49-F238E27FC236}">
                <a16:creationId xmlns:a16="http://schemas.microsoft.com/office/drawing/2014/main" id="{A57E2F53-AB42-83D9-55BB-56C63FAA19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a:extLst>
              <a:ext uri="{FF2B5EF4-FFF2-40B4-BE49-F238E27FC236}">
                <a16:creationId xmlns:a16="http://schemas.microsoft.com/office/drawing/2014/main" id="{C7C3F0FD-7D5E-1108-8033-0A6ADD7DA7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6927" y="2977169"/>
            <a:ext cx="2369512" cy="1985670"/>
          </a:xfrm>
          <a:prstGeom prst="rect">
            <a:avLst/>
          </a:prstGeom>
          <a:noFill/>
        </p:spPr>
      </p:pic>
    </p:spTree>
    <p:extLst>
      <p:ext uri="{BB962C8B-B14F-4D97-AF65-F5344CB8AC3E}">
        <p14:creationId xmlns:p14="http://schemas.microsoft.com/office/powerpoint/2010/main" val="1464541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2ACB-2CBB-188F-2923-6041B40B47B4}"/>
              </a:ext>
            </a:extLst>
          </p:cNvPr>
          <p:cNvSpPr>
            <a:spLocks noGrp="1"/>
          </p:cNvSpPr>
          <p:nvPr>
            <p:ph type="title"/>
          </p:nvPr>
        </p:nvSpPr>
        <p:spPr>
          <a:xfrm>
            <a:off x="814275" y="561150"/>
            <a:ext cx="5492400" cy="766200"/>
          </a:xfrm>
        </p:spPr>
        <p:txBody>
          <a:bodyPr/>
          <a:lstStyle/>
          <a:p>
            <a:r>
              <a:rPr lang="en-IN" sz="2400" b="1" dirty="0">
                <a:solidFill>
                  <a:schemeClr val="accent5"/>
                </a:solidFill>
                <a:effectLst/>
                <a:latin typeface="Times New Roman" panose="02020603050405020304" pitchFamily="18" charset="0"/>
                <a:ea typeface="Calibri" panose="020F0502020204030204" pitchFamily="34" charset="0"/>
                <a:cs typeface="Times New Roman" panose="02020603050405020304" pitchFamily="18" charset="0"/>
              </a:rPr>
              <a:t>Light Emitting Diode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B32D6FF1-AA7F-E0A8-098C-8A008124875E}"/>
              </a:ext>
            </a:extLst>
          </p:cNvPr>
          <p:cNvSpPr>
            <a:spLocks noGrp="1"/>
          </p:cNvSpPr>
          <p:nvPr>
            <p:ph type="body" idx="1"/>
          </p:nvPr>
        </p:nvSpPr>
        <p:spPr>
          <a:xfrm>
            <a:off x="134912" y="-359764"/>
            <a:ext cx="8829206" cy="5141626"/>
          </a:xfrm>
        </p:spPr>
        <p:txBody>
          <a:bodyPr/>
          <a:lstStyle/>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rPr>
              <a:t>A Light Emitting Diode (LED) is a special type of PN junction diode. The light emitting diode is specially doped and made of a special type of semiconductor. This diode can emit light when it is in the forward biased state.</a:t>
            </a:r>
          </a:p>
          <a:p>
            <a:pPr>
              <a:buClr>
                <a:schemeClr val="accent2"/>
              </a:buClr>
              <a:buSzPct val="100000"/>
              <a:buFont typeface="Wingdings" panose="05000000000000000000" pitchFamily="2" charset="2"/>
              <a:buChar char="v"/>
            </a:pPr>
            <a:r>
              <a:rPr lang="en-IN" sz="1400" dirty="0">
                <a:latin typeface="Times New Roman" panose="02020603050405020304" pitchFamily="18" charset="0"/>
              </a:rPr>
              <a:t>In this project we use GREEN LED to indicate Facemask is detected &amp; door is open.</a:t>
            </a:r>
          </a:p>
          <a:p>
            <a:pPr>
              <a:buClr>
                <a:schemeClr val="accent2"/>
              </a:buClr>
              <a:buSzPct val="100000"/>
              <a:buFont typeface="Wingdings" panose="05000000000000000000" pitchFamily="2" charset="2"/>
              <a:buChar char="v"/>
            </a:pPr>
            <a:r>
              <a:rPr lang="en-IN" sz="1400" dirty="0">
                <a:latin typeface="Times New Roman" panose="02020603050405020304" pitchFamily="18" charset="0"/>
              </a:rPr>
              <a:t>RED LED to indicate Facemask is not detected &amp; door is close.</a:t>
            </a:r>
            <a:endParaRPr lang="en-IN" sz="1400" dirty="0"/>
          </a:p>
        </p:txBody>
      </p:sp>
      <p:sp>
        <p:nvSpPr>
          <p:cNvPr id="4" name="Slide Number Placeholder 3">
            <a:extLst>
              <a:ext uri="{FF2B5EF4-FFF2-40B4-BE49-F238E27FC236}">
                <a16:creationId xmlns:a16="http://schemas.microsoft.com/office/drawing/2014/main" id="{2AF5B863-F433-342A-5A45-0D89EFDA9A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A17D21AD-D142-8934-CC42-BA5702ADC4FE}"/>
              </a:ext>
            </a:extLst>
          </p:cNvPr>
          <p:cNvPicPr>
            <a:picLocks noChangeAspect="1"/>
          </p:cNvPicPr>
          <p:nvPr/>
        </p:nvPicPr>
        <p:blipFill>
          <a:blip r:embed="rId2"/>
          <a:stretch>
            <a:fillRect/>
          </a:stretch>
        </p:blipFill>
        <p:spPr>
          <a:xfrm>
            <a:off x="3253177" y="3118327"/>
            <a:ext cx="697824" cy="1395647"/>
          </a:xfrm>
          <a:prstGeom prst="rect">
            <a:avLst/>
          </a:prstGeom>
        </p:spPr>
      </p:pic>
    </p:spTree>
    <p:extLst>
      <p:ext uri="{BB962C8B-B14F-4D97-AF65-F5344CB8AC3E}">
        <p14:creationId xmlns:p14="http://schemas.microsoft.com/office/powerpoint/2010/main" val="216835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15CC5-43D4-CA91-3E8F-30262A66A22E}"/>
              </a:ext>
            </a:extLst>
          </p:cNvPr>
          <p:cNvSpPr>
            <a:spLocks noGrp="1"/>
          </p:cNvSpPr>
          <p:nvPr>
            <p:ph type="title"/>
          </p:nvPr>
        </p:nvSpPr>
        <p:spPr>
          <a:xfrm>
            <a:off x="814275" y="561150"/>
            <a:ext cx="5492400" cy="766200"/>
          </a:xfrm>
        </p:spPr>
        <p:txBody>
          <a:bodyPr/>
          <a:lstStyle/>
          <a:p>
            <a:r>
              <a:rPr lang="en-IN" sz="2400" b="1" dirty="0">
                <a:solidFill>
                  <a:schemeClr val="accent5"/>
                </a:solidFill>
                <a:effectLst/>
                <a:latin typeface="Times New Roman" panose="02020603050405020304" pitchFamily="18" charset="0"/>
                <a:ea typeface="Calibri" panose="020F0502020204030204" pitchFamily="34" charset="0"/>
                <a:cs typeface="Times New Roman" panose="02020603050405020304" pitchFamily="18" charset="0"/>
              </a:rPr>
              <a:t>Jumper wire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1279D92F-D81F-4D5D-0B2B-45DE5FB19FB5}"/>
              </a:ext>
            </a:extLst>
          </p:cNvPr>
          <p:cNvSpPr>
            <a:spLocks noGrp="1"/>
          </p:cNvSpPr>
          <p:nvPr>
            <p:ph type="body" idx="1"/>
          </p:nvPr>
        </p:nvSpPr>
        <p:spPr>
          <a:xfrm>
            <a:off x="104931" y="-52466"/>
            <a:ext cx="8769246" cy="4525316"/>
          </a:xfrm>
        </p:spPr>
        <p:txBody>
          <a:bodyPr/>
          <a:lstStyle/>
          <a:p>
            <a:pPr>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Jumper wire is an electrical wire that used to connect two  devices in an easy way.</a:t>
            </a:r>
          </a:p>
          <a:p>
            <a:pPr>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It helps device to connect each other without soldering. </a:t>
            </a:r>
          </a:p>
          <a:p>
            <a:pPr>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Jumper wires are mainly used in the breadboard connections to make any changes in a easy way.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Although jumper wires come in a variety of colours, they do not actually mean anything. The wire colour is just an aid to help you keep track of what is connected to which.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dirty="0"/>
          </a:p>
        </p:txBody>
      </p:sp>
      <p:sp>
        <p:nvSpPr>
          <p:cNvPr id="4" name="Slide Number Placeholder 3">
            <a:extLst>
              <a:ext uri="{FF2B5EF4-FFF2-40B4-BE49-F238E27FC236}">
                <a16:creationId xmlns:a16="http://schemas.microsoft.com/office/drawing/2014/main" id="{C47C0533-1F3D-0F4A-4D72-B30538FCF5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a:extLst>
              <a:ext uri="{FF2B5EF4-FFF2-40B4-BE49-F238E27FC236}">
                <a16:creationId xmlns:a16="http://schemas.microsoft.com/office/drawing/2014/main" id="{F4D32F6F-1CB0-D5C7-DCE2-B9EDA7B8B4D5}"/>
              </a:ext>
            </a:extLst>
          </p:cNvPr>
          <p:cNvPicPr>
            <a:picLocks noChangeAspect="1"/>
          </p:cNvPicPr>
          <p:nvPr/>
        </p:nvPicPr>
        <p:blipFill>
          <a:blip r:embed="rId2"/>
          <a:stretch>
            <a:fillRect/>
          </a:stretch>
        </p:blipFill>
        <p:spPr>
          <a:xfrm>
            <a:off x="3065099" y="2708638"/>
            <a:ext cx="2522999" cy="2077764"/>
          </a:xfrm>
          <a:prstGeom prst="rect">
            <a:avLst/>
          </a:prstGeom>
        </p:spPr>
      </p:pic>
    </p:spTree>
    <p:extLst>
      <p:ext uri="{BB962C8B-B14F-4D97-AF65-F5344CB8AC3E}">
        <p14:creationId xmlns:p14="http://schemas.microsoft.com/office/powerpoint/2010/main" val="4154046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AD60-0286-8C70-ED14-ED9555C543DF}"/>
              </a:ext>
            </a:extLst>
          </p:cNvPr>
          <p:cNvSpPr>
            <a:spLocks noGrp="1"/>
          </p:cNvSpPr>
          <p:nvPr>
            <p:ph type="title"/>
          </p:nvPr>
        </p:nvSpPr>
        <p:spPr/>
        <p:txBody>
          <a:bodyPr/>
          <a:lstStyle/>
          <a:p>
            <a:r>
              <a:rPr lang="en-IN" sz="2400" b="1" dirty="0">
                <a:solidFill>
                  <a:schemeClr val="accent5"/>
                </a:solidFill>
                <a:effectLst/>
                <a:latin typeface="Times New Roman" panose="02020603050405020304" pitchFamily="18" charset="0"/>
                <a:ea typeface="Calibri" panose="020F0502020204030204" pitchFamily="34" charset="0"/>
              </a:rPr>
              <a:t>Breadboard</a:t>
            </a:r>
            <a:endParaRPr lang="en-IN" sz="2400" dirty="0">
              <a:solidFill>
                <a:schemeClr val="accent5"/>
              </a:solidFill>
            </a:endParaRPr>
          </a:p>
        </p:txBody>
      </p:sp>
      <p:sp>
        <p:nvSpPr>
          <p:cNvPr id="3" name="Text Placeholder 2">
            <a:extLst>
              <a:ext uri="{FF2B5EF4-FFF2-40B4-BE49-F238E27FC236}">
                <a16:creationId xmlns:a16="http://schemas.microsoft.com/office/drawing/2014/main" id="{A53EB141-7D80-A763-B105-638306C55F94}"/>
              </a:ext>
            </a:extLst>
          </p:cNvPr>
          <p:cNvSpPr>
            <a:spLocks noGrp="1"/>
          </p:cNvSpPr>
          <p:nvPr>
            <p:ph type="body" idx="1"/>
          </p:nvPr>
        </p:nvSpPr>
        <p:spPr>
          <a:xfrm>
            <a:off x="269823" y="-966866"/>
            <a:ext cx="8604353" cy="5014210"/>
          </a:xfrm>
        </p:spPr>
        <p:txBody>
          <a:bodyPr/>
          <a:lstStyle/>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 breadboard is also known as a solderless board because the component used on the breadboard does not need any soldering to connect to the board, so it can be reused.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rPr>
              <a:t>The connection on the breadboard is not permanent but they can be connected without soldering the components.</a:t>
            </a: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rPr>
              <a:t>If you make any mistake while connecting the components, you can place or remove the components effortlessly. For beginners of electronics, this device is very helpful to make mini-projects.</a:t>
            </a:r>
            <a:endParaRPr lang="en-IN" sz="1400" dirty="0"/>
          </a:p>
        </p:txBody>
      </p:sp>
      <p:sp>
        <p:nvSpPr>
          <p:cNvPr id="4" name="Slide Number Placeholder 3">
            <a:extLst>
              <a:ext uri="{FF2B5EF4-FFF2-40B4-BE49-F238E27FC236}">
                <a16:creationId xmlns:a16="http://schemas.microsoft.com/office/drawing/2014/main" id="{48C6151A-A2A1-F6FE-94C6-A20D41C1B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a:extLst>
              <a:ext uri="{FF2B5EF4-FFF2-40B4-BE49-F238E27FC236}">
                <a16:creationId xmlns:a16="http://schemas.microsoft.com/office/drawing/2014/main" id="{27B3E201-EBCC-7694-A36F-BD9ADA1497C9}"/>
              </a:ext>
            </a:extLst>
          </p:cNvPr>
          <p:cNvPicPr>
            <a:picLocks noChangeAspect="1"/>
          </p:cNvPicPr>
          <p:nvPr/>
        </p:nvPicPr>
        <p:blipFill>
          <a:blip r:embed="rId2"/>
          <a:stretch>
            <a:fillRect/>
          </a:stretch>
        </p:blipFill>
        <p:spPr>
          <a:xfrm>
            <a:off x="2699631" y="2955516"/>
            <a:ext cx="2936671" cy="2183655"/>
          </a:xfrm>
          <a:prstGeom prst="rect">
            <a:avLst/>
          </a:prstGeom>
        </p:spPr>
      </p:pic>
    </p:spTree>
    <p:extLst>
      <p:ext uri="{BB962C8B-B14F-4D97-AF65-F5344CB8AC3E}">
        <p14:creationId xmlns:p14="http://schemas.microsoft.com/office/powerpoint/2010/main" val="55434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536EF-ED02-19C5-4F3F-D226DEF3BA03}"/>
              </a:ext>
            </a:extLst>
          </p:cNvPr>
          <p:cNvSpPr>
            <a:spLocks noGrp="1"/>
          </p:cNvSpPr>
          <p:nvPr>
            <p:ph type="title"/>
          </p:nvPr>
        </p:nvSpPr>
        <p:spPr>
          <a:xfrm>
            <a:off x="814275" y="617428"/>
            <a:ext cx="5492400" cy="766200"/>
          </a:xfrm>
        </p:spPr>
        <p:txBody>
          <a:bodyPr/>
          <a:lstStyle/>
          <a:p>
            <a:r>
              <a:rPr lang="en-IN" sz="2400" b="1" dirty="0">
                <a:solidFill>
                  <a:schemeClr val="accent5"/>
                </a:solidFill>
                <a:effectLst/>
                <a:latin typeface="Times New Roman" panose="02020603050405020304" pitchFamily="18" charset="0"/>
                <a:ea typeface="Calibri" panose="020F0502020204030204" pitchFamily="34" charset="0"/>
                <a:cs typeface="Times New Roman" panose="02020603050405020304" pitchFamily="18" charset="0"/>
              </a:rPr>
              <a:t>Arduino IDE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E6DEFBBC-2CE0-E7BC-9D17-FD48340035E0}"/>
              </a:ext>
            </a:extLst>
          </p:cNvPr>
          <p:cNvSpPr>
            <a:spLocks noGrp="1"/>
          </p:cNvSpPr>
          <p:nvPr>
            <p:ph type="body" idx="1"/>
          </p:nvPr>
        </p:nvSpPr>
        <p:spPr>
          <a:xfrm>
            <a:off x="31975" y="337999"/>
            <a:ext cx="9073425" cy="3145500"/>
          </a:xfrm>
        </p:spPr>
        <p:txBody>
          <a:bodyPr/>
          <a:lstStyle/>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buClr>
                <a:schemeClr val="accent2"/>
              </a:buClr>
              <a:buSzPct val="100000"/>
              <a:buFont typeface="Wingdings" panose="05000000000000000000" pitchFamily="2" charset="2"/>
              <a:buChar char="v"/>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buClr>
                <a:schemeClr val="accent2"/>
              </a:buClr>
              <a:buSzPct val="100000"/>
              <a:buFont typeface="Wingdings" panose="05000000000000000000" pitchFamily="2" charset="2"/>
              <a:buChar char="v"/>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An official software introduced by Arduino.cc, that is mainly used for writing, compiling and uploading the code in almost all Arduino modules/boards. </a:t>
            </a: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Arduino IDE is open-source software and is easily available to download &amp; install from Arduino's Official Site.</a:t>
            </a: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This environment supports both C and C++ languages.</a:t>
            </a: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It is available for all operating systems i.e. MAC, Windows, Linux and runs on the Java Platform that comes with inbuilt functions and commands that play a vital role in debugging, editing and compiling the code.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buClr>
                <a:schemeClr val="accent2"/>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rPr>
              <a:t>The IDE environment mainly contains two basic parts: Editor and Compiler where former is used for writing the required code and later is used for compiling and uploading the code into the given Arduino Module.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dirty="0"/>
          </a:p>
        </p:txBody>
      </p:sp>
      <p:sp>
        <p:nvSpPr>
          <p:cNvPr id="4" name="Slide Number Placeholder 3">
            <a:extLst>
              <a:ext uri="{FF2B5EF4-FFF2-40B4-BE49-F238E27FC236}">
                <a16:creationId xmlns:a16="http://schemas.microsoft.com/office/drawing/2014/main" id="{883A4C67-37CC-9F91-83CE-370444A964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4198340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DF87-7FE8-9C56-EF75-F0BA31374F08}"/>
              </a:ext>
            </a:extLst>
          </p:cNvPr>
          <p:cNvSpPr>
            <a:spLocks noGrp="1"/>
          </p:cNvSpPr>
          <p:nvPr>
            <p:ph type="title"/>
          </p:nvPr>
        </p:nvSpPr>
        <p:spPr>
          <a:xfrm>
            <a:off x="814275" y="561150"/>
            <a:ext cx="5492400" cy="766200"/>
          </a:xfrm>
        </p:spPr>
        <p:txBody>
          <a:bodyPr/>
          <a:lstStyle/>
          <a:p>
            <a:r>
              <a:rPr lang="en-IN" sz="2400" b="1" dirty="0">
                <a:solidFill>
                  <a:schemeClr val="accent5"/>
                </a:solidFill>
                <a:effectLst/>
                <a:latin typeface="Times New Roman" panose="02020603050405020304" pitchFamily="18" charset="0"/>
                <a:ea typeface="Calibri" panose="020F0502020204030204" pitchFamily="34" charset="0"/>
                <a:cs typeface="Times New Roman" panose="02020603050405020304" pitchFamily="18" charset="0"/>
              </a:rPr>
              <a:t>Teachable Machine</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sz="2400" dirty="0"/>
          </a:p>
        </p:txBody>
      </p:sp>
      <p:sp>
        <p:nvSpPr>
          <p:cNvPr id="3" name="Text Placeholder 2">
            <a:extLst>
              <a:ext uri="{FF2B5EF4-FFF2-40B4-BE49-F238E27FC236}">
                <a16:creationId xmlns:a16="http://schemas.microsoft.com/office/drawing/2014/main" id="{87B4751A-790F-DFCE-010E-D7D6583EECDB}"/>
              </a:ext>
            </a:extLst>
          </p:cNvPr>
          <p:cNvSpPr>
            <a:spLocks noGrp="1"/>
          </p:cNvSpPr>
          <p:nvPr>
            <p:ph type="body" idx="1"/>
          </p:nvPr>
        </p:nvSpPr>
        <p:spPr>
          <a:xfrm>
            <a:off x="164892" y="1476531"/>
            <a:ext cx="8634334" cy="2339620"/>
          </a:xfrm>
        </p:spPr>
        <p:txBody>
          <a:bodyPr/>
          <a:lstStyle/>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Teachable Machine is a web-based tool that makes creating machine learning models fast, easy, and accessible to everyone.</a:t>
            </a:r>
          </a:p>
          <a:p>
            <a:pPr>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rPr>
              <a:t>The </a:t>
            </a:r>
            <a:r>
              <a:rPr lang="en-IN" sz="1400" b="1" dirty="0">
                <a:effectLst/>
                <a:latin typeface="Times New Roman" panose="02020603050405020304" pitchFamily="18" charset="0"/>
                <a:ea typeface="Calibri" panose="020F0502020204030204" pitchFamily="34" charset="0"/>
              </a:rPr>
              <a:t>Teachable Machine</a:t>
            </a:r>
            <a:r>
              <a:rPr lang="en-IN" sz="1400" dirty="0">
                <a:effectLst/>
                <a:latin typeface="Times New Roman" panose="02020603050405020304" pitchFamily="18" charset="0"/>
                <a:ea typeface="Calibri" panose="020F0502020204030204" pitchFamily="34" charset="0"/>
              </a:rPr>
              <a:t> is an effort by</a:t>
            </a:r>
            <a:r>
              <a:rPr lang="en-IN" sz="1400" b="1" dirty="0">
                <a:effectLst/>
                <a:latin typeface="Times New Roman" panose="02020603050405020304" pitchFamily="18" charset="0"/>
                <a:ea typeface="Calibri" panose="020F0502020204030204" pitchFamily="34" charset="0"/>
              </a:rPr>
              <a:t> </a:t>
            </a:r>
            <a:r>
              <a:rPr lang="en-IN" sz="1400" b="1" dirty="0">
                <a:solidFill>
                  <a:srgbClr val="0066FF"/>
                </a:solidFill>
                <a:effectLst/>
                <a:latin typeface="Times New Roman" panose="02020603050405020304" pitchFamily="18" charset="0"/>
                <a:ea typeface="Calibri" panose="020F0502020204030204" pitchFamily="34" charset="0"/>
              </a:rPr>
              <a:t>G</a:t>
            </a:r>
            <a:r>
              <a:rPr lang="en-IN" sz="1400" b="1" dirty="0">
                <a:solidFill>
                  <a:srgbClr val="FF0000"/>
                </a:solidFill>
                <a:effectLst/>
                <a:latin typeface="Times New Roman" panose="02020603050405020304" pitchFamily="18" charset="0"/>
                <a:ea typeface="Calibri" panose="020F0502020204030204" pitchFamily="34" charset="0"/>
              </a:rPr>
              <a:t>o</a:t>
            </a:r>
            <a:r>
              <a:rPr lang="en-IN" sz="1400" b="1" dirty="0">
                <a:solidFill>
                  <a:schemeClr val="accent6"/>
                </a:solidFill>
                <a:effectLst/>
                <a:latin typeface="Times New Roman" panose="02020603050405020304" pitchFamily="18" charset="0"/>
                <a:ea typeface="Calibri" panose="020F0502020204030204" pitchFamily="34" charset="0"/>
              </a:rPr>
              <a:t>o</a:t>
            </a:r>
            <a:r>
              <a:rPr lang="en-IN" sz="1400" b="1" dirty="0">
                <a:solidFill>
                  <a:srgbClr val="0066FF"/>
                </a:solidFill>
                <a:effectLst/>
                <a:latin typeface="Times New Roman" panose="02020603050405020304" pitchFamily="18" charset="0"/>
                <a:ea typeface="Calibri" panose="020F0502020204030204" pitchFamily="34" charset="0"/>
              </a:rPr>
              <a:t>g</a:t>
            </a:r>
            <a:r>
              <a:rPr lang="en-IN" sz="1400" b="1" dirty="0">
                <a:solidFill>
                  <a:srgbClr val="00B050"/>
                </a:solidFill>
                <a:effectLst/>
                <a:latin typeface="Times New Roman" panose="02020603050405020304" pitchFamily="18" charset="0"/>
                <a:ea typeface="Calibri" panose="020F0502020204030204" pitchFamily="34" charset="0"/>
              </a:rPr>
              <a:t>l</a:t>
            </a:r>
            <a:r>
              <a:rPr lang="en-IN" sz="1400" b="1" dirty="0">
                <a:solidFill>
                  <a:srgbClr val="FF0000"/>
                </a:solidFill>
                <a:effectLst/>
                <a:latin typeface="Times New Roman" panose="02020603050405020304" pitchFamily="18" charset="0"/>
                <a:ea typeface="Calibri" panose="020F0502020204030204" pitchFamily="34" charset="0"/>
              </a:rPr>
              <a:t>e</a:t>
            </a:r>
            <a:r>
              <a:rPr lang="en-IN" sz="1400" dirty="0">
                <a:effectLst/>
                <a:latin typeface="Times New Roman" panose="02020603050405020304" pitchFamily="18" charset="0"/>
                <a:ea typeface="Calibri" panose="020F0502020204030204" pitchFamily="34" charset="0"/>
              </a:rPr>
              <a:t> to make Machine Learning and AI accessible to the wider public.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this project , I’m going to walk you through making a machine learning model to detect person wearing facemask or not</a:t>
            </a:r>
            <a:r>
              <a:rPr lang="en-IN" sz="1400" dirty="0">
                <a:latin typeface="Calibri" panose="020F0502020204030204" pitchFamily="34" charset="0"/>
                <a:ea typeface="Calibri" panose="020F0502020204030204" pitchFamily="34" charset="0"/>
                <a:cs typeface="Times New Roman" panose="02020603050405020304" pitchFamily="18" charset="0"/>
              </a:rPr>
              <a:t> </a:t>
            </a:r>
          </a:p>
          <a:p>
            <a:pPr marL="0" indent="0" algn="just">
              <a:lnSpc>
                <a:spcPct val="115000"/>
              </a:lnSpc>
              <a:spcAft>
                <a:spcPts val="1000"/>
              </a:spcAft>
              <a:buNone/>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I’m going to make two classes here - one with facemask, and other without facemask.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15000"/>
              </a:lnSpc>
              <a:buNone/>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1. With Mask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15000"/>
              </a:lnSpc>
              <a:spcAft>
                <a:spcPts val="1000"/>
              </a:spcAft>
              <a:buNone/>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2. Without Mask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lgn="just">
              <a:lnSpc>
                <a:spcPct val="115000"/>
              </a:lnSpc>
              <a:spcAft>
                <a:spcPts val="1000"/>
              </a:spcAft>
              <a:buNone/>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dirty="0"/>
          </a:p>
        </p:txBody>
      </p:sp>
      <p:sp>
        <p:nvSpPr>
          <p:cNvPr id="4" name="Slide Number Placeholder 3">
            <a:extLst>
              <a:ext uri="{FF2B5EF4-FFF2-40B4-BE49-F238E27FC236}">
                <a16:creationId xmlns:a16="http://schemas.microsoft.com/office/drawing/2014/main" id="{BD117E50-A0D2-B261-027D-78EC4817E1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68457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512" name="Google Shape;512;p32"/>
          <p:cNvSpPr txBox="1">
            <a:spLocks noGrp="1"/>
          </p:cNvSpPr>
          <p:nvPr>
            <p:ph type="body" idx="4294967295"/>
          </p:nvPr>
        </p:nvSpPr>
        <p:spPr>
          <a:xfrm>
            <a:off x="233012" y="1241134"/>
            <a:ext cx="3924788" cy="2700300"/>
          </a:xfrm>
          <a:prstGeom prst="rect">
            <a:avLst/>
          </a:prstGeom>
        </p:spPr>
        <p:txBody>
          <a:bodyPr spcFirstLastPara="1" wrap="square" lIns="91425" tIns="91425" rIns="91425" bIns="91425" anchor="ctr" anchorCtr="0">
            <a:noAutofit/>
          </a:bodyPr>
          <a:lstStyle/>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So to get started, I’ll go to Teachable Machine and open up an image project.</a:t>
            </a:r>
          </a:p>
          <a:p>
            <a:pPr marL="0" lvl="0" indent="0" algn="l" rtl="0">
              <a:spcBef>
                <a:spcPts val="600"/>
              </a:spcBef>
              <a:spcAft>
                <a:spcPts val="0"/>
              </a:spcAft>
              <a:buNone/>
            </a:pPr>
            <a:endParaRPr sz="2000" dirty="0"/>
          </a:p>
        </p:txBody>
      </p:sp>
      <p:grpSp>
        <p:nvGrpSpPr>
          <p:cNvPr id="513" name="Google Shape;513;p32"/>
          <p:cNvGrpSpPr/>
          <p:nvPr/>
        </p:nvGrpSpPr>
        <p:grpSpPr>
          <a:xfrm>
            <a:off x="3704899" y="1241142"/>
            <a:ext cx="4542205" cy="2661224"/>
            <a:chOff x="1177450" y="241631"/>
            <a:chExt cx="6173152" cy="3616776"/>
          </a:xfrm>
        </p:grpSpPr>
        <p:sp>
          <p:nvSpPr>
            <p:cNvPr id="514" name="Google Shape;514;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 name="Picture 9">
            <a:extLst>
              <a:ext uri="{FF2B5EF4-FFF2-40B4-BE49-F238E27FC236}">
                <a16:creationId xmlns:a16="http://schemas.microsoft.com/office/drawing/2014/main" id="{4731C578-9FF1-1980-3C02-39CA8C65D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226" y="1367192"/>
            <a:ext cx="3577606" cy="22604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528402" y="1323147"/>
            <a:ext cx="7963525" cy="2961900"/>
          </a:xfrm>
          <a:prstGeom prst="rect">
            <a:avLst/>
          </a:prstGeom>
        </p:spPr>
        <p:txBody>
          <a:bodyPr spcFirstLastPara="1" wrap="square" lIns="91425" tIns="91425" rIns="91425" bIns="91425" anchor="ctr" anchorCtr="0">
            <a:noAutofit/>
          </a:bodyPr>
          <a:lstStyle/>
          <a:p>
            <a:r>
              <a:rPr lang="en-GB" sz="4800" b="1" dirty="0">
                <a:solidFill>
                  <a:schemeClr val="accent5"/>
                </a:solidFill>
                <a:latin typeface="Times New Roman" panose="02020603050405020304" pitchFamily="18" charset="0"/>
                <a:cs typeface="Times New Roman" panose="02020603050405020304" pitchFamily="18" charset="0"/>
              </a:rPr>
              <a:t>Face Mask Detection Based Automatic Door Lock</a:t>
            </a:r>
            <a:br>
              <a:rPr lang="en-GB" sz="4800" b="1" dirty="0">
                <a:solidFill>
                  <a:schemeClr val="accent5"/>
                </a:solidFill>
                <a:latin typeface="Times New Roman" panose="02020603050405020304" pitchFamily="18" charset="0"/>
                <a:cs typeface="Times New Roman" panose="02020603050405020304" pitchFamily="18" charset="0"/>
              </a:rPr>
            </a:br>
            <a:r>
              <a:rPr lang="en-GB" sz="4800" b="1" dirty="0">
                <a:solidFill>
                  <a:schemeClr val="accent5"/>
                </a:solidFill>
                <a:latin typeface="Times New Roman" panose="02020603050405020304" pitchFamily="18" charset="0"/>
                <a:cs typeface="Times New Roman" panose="02020603050405020304" pitchFamily="18" charset="0"/>
              </a:rPr>
              <a:t>During </a:t>
            </a:r>
            <a:r>
              <a:rPr lang="en-IN" sz="4800" b="1" dirty="0">
                <a:solidFill>
                  <a:schemeClr val="accent5"/>
                </a:solidFill>
                <a:latin typeface="Times New Roman" panose="02020603050405020304" pitchFamily="18" charset="0"/>
                <a:cs typeface="Times New Roman" panose="02020603050405020304" pitchFamily="18" charset="0"/>
              </a:rPr>
              <a:t>Pandemic </a:t>
            </a:r>
            <a:br>
              <a:rPr lang="en-GB" sz="4800" b="1" dirty="0">
                <a:solidFill>
                  <a:schemeClr val="accent5"/>
                </a:solidFill>
                <a:latin typeface="Algerian" panose="04020705040A02060702" pitchFamily="82" charset="0"/>
              </a:rPr>
            </a:br>
            <a:endParaRPr dirty="0">
              <a:solidFill>
                <a:schemeClr val="accent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F9CF42-67AA-91DE-B12C-A3992E0606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3" name="Picture 2">
            <a:extLst>
              <a:ext uri="{FF2B5EF4-FFF2-40B4-BE49-F238E27FC236}">
                <a16:creationId xmlns:a16="http://schemas.microsoft.com/office/drawing/2014/main" id="{96EA7DE9-1FC9-8F64-9A75-57823C5FB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88" y="813671"/>
            <a:ext cx="8513608" cy="3516157"/>
          </a:xfrm>
          <a:prstGeom prst="rect">
            <a:avLst/>
          </a:prstGeom>
        </p:spPr>
      </p:pic>
      <p:sp>
        <p:nvSpPr>
          <p:cNvPr id="4" name="TextBox 3">
            <a:extLst>
              <a:ext uri="{FF2B5EF4-FFF2-40B4-BE49-F238E27FC236}">
                <a16:creationId xmlns:a16="http://schemas.microsoft.com/office/drawing/2014/main" id="{A5C77733-E46F-2189-8B52-BD7BE5C0639F}"/>
              </a:ext>
            </a:extLst>
          </p:cNvPr>
          <p:cNvSpPr txBox="1"/>
          <p:nvPr/>
        </p:nvSpPr>
        <p:spPr>
          <a:xfrm>
            <a:off x="2278505" y="4437088"/>
            <a:ext cx="4317168" cy="584775"/>
          </a:xfrm>
          <a:prstGeom prst="rect">
            <a:avLst/>
          </a:prstGeom>
          <a:noFill/>
        </p:spPr>
        <p:txBody>
          <a:bodyPr wrap="square" rtlCol="0">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  : Teachable Machine Class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7369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5ECE5-5A3A-E76F-5AB8-1C5200A00B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4" name="TextBox 3">
            <a:extLst>
              <a:ext uri="{FF2B5EF4-FFF2-40B4-BE49-F238E27FC236}">
                <a16:creationId xmlns:a16="http://schemas.microsoft.com/office/drawing/2014/main" id="{C8694BF0-607A-85AC-FAEB-4AEC18045A2F}"/>
              </a:ext>
            </a:extLst>
          </p:cNvPr>
          <p:cNvSpPr txBox="1"/>
          <p:nvPr/>
        </p:nvSpPr>
        <p:spPr>
          <a:xfrm>
            <a:off x="2284127" y="197572"/>
            <a:ext cx="4575746" cy="490199"/>
          </a:xfrm>
          <a:prstGeom prst="rect">
            <a:avLst/>
          </a:prstGeom>
          <a:noFill/>
        </p:spPr>
        <p:txBody>
          <a:bodyPr wrap="square">
            <a:spAutoFit/>
          </a:bodyPr>
          <a:lstStyle/>
          <a:p>
            <a:pPr marL="457200" lvl="1" algn="just">
              <a:lnSpc>
                <a:spcPct val="115000"/>
              </a:lnSpc>
              <a:spcAft>
                <a:spcPts val="1000"/>
              </a:spcAft>
              <a:buSzPts val="1400"/>
            </a:pPr>
            <a:r>
              <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chemeClr val="accent5"/>
                </a:solidFill>
                <a:effectLst/>
                <a:latin typeface="Times New Roman" panose="02020603050405020304" pitchFamily="18" charset="0"/>
                <a:ea typeface="Calibri" panose="020F0502020204030204" pitchFamily="34" charset="0"/>
                <a:cs typeface="Times New Roman" panose="02020603050405020304" pitchFamily="18" charset="0"/>
              </a:rPr>
              <a:t>BLOCK DIAGRAM</a:t>
            </a:r>
            <a:endParaRPr lang="en-IN" sz="2400" b="1"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9155BFB-6D78-8996-E3DA-08027C74E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196" y="603817"/>
            <a:ext cx="4575746" cy="4569663"/>
          </a:xfrm>
          <a:prstGeom prst="rect">
            <a:avLst/>
          </a:prstGeom>
        </p:spPr>
      </p:pic>
      <p:sp>
        <p:nvSpPr>
          <p:cNvPr id="3" name="TextBox 2">
            <a:extLst>
              <a:ext uri="{FF2B5EF4-FFF2-40B4-BE49-F238E27FC236}">
                <a16:creationId xmlns:a16="http://schemas.microsoft.com/office/drawing/2014/main" id="{CE53FB17-C85C-F93B-4C3A-DA4F9AF02FF1}"/>
              </a:ext>
            </a:extLst>
          </p:cNvPr>
          <p:cNvSpPr txBox="1"/>
          <p:nvPr/>
        </p:nvSpPr>
        <p:spPr>
          <a:xfrm>
            <a:off x="4377128" y="817017"/>
            <a:ext cx="2053652"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Teachable Machine</a:t>
            </a:r>
          </a:p>
        </p:txBody>
      </p:sp>
    </p:spTree>
    <p:extLst>
      <p:ext uri="{BB962C8B-B14F-4D97-AF65-F5344CB8AC3E}">
        <p14:creationId xmlns:p14="http://schemas.microsoft.com/office/powerpoint/2010/main" val="362841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5E8B9A-9DDA-1A7D-67F9-4B66299A6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Box 3">
            <a:extLst>
              <a:ext uri="{FF2B5EF4-FFF2-40B4-BE49-F238E27FC236}">
                <a16:creationId xmlns:a16="http://schemas.microsoft.com/office/drawing/2014/main" id="{ECB9DD47-6684-0697-1F14-3FDE778A0512}"/>
              </a:ext>
            </a:extLst>
          </p:cNvPr>
          <p:cNvSpPr txBox="1"/>
          <p:nvPr/>
        </p:nvSpPr>
        <p:spPr>
          <a:xfrm>
            <a:off x="623965" y="803629"/>
            <a:ext cx="7972893" cy="1957139"/>
          </a:xfrm>
          <a:prstGeom prst="rect">
            <a:avLst/>
          </a:prstGeom>
          <a:noFill/>
        </p:spPr>
        <p:txBody>
          <a:bodyPr wrap="square">
            <a:spAutoFit/>
          </a:bodyPr>
          <a:lstStyle/>
          <a:p>
            <a:pPr marL="514350" indent="-285750" algn="just">
              <a:lnSpc>
                <a:spcPct val="115000"/>
              </a:lnSpc>
              <a:spcAft>
                <a:spcPts val="1000"/>
              </a:spcAft>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class : dataset of images of </a:t>
            </a:r>
          </a:p>
          <a:p>
            <a:pPr marL="228600" algn="just">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dirty="0">
                <a:latin typeface="Times New Roman" panose="02020603050405020304" pitchFamily="18" charset="0"/>
                <a:ea typeface="Calibri" panose="020F0502020204030204" pitchFamily="34" charset="0"/>
                <a:cs typeface="Times New Roman" panose="02020603050405020304" pitchFamily="18" charset="0"/>
              </a:rPr>
              <a:t>I ) </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With Mask</a:t>
            </a:r>
          </a:p>
          <a:p>
            <a:pPr marL="342900" lvl="0" indent="-342900" algn="just">
              <a:lnSpc>
                <a:spcPct val="115000"/>
              </a:lnSpc>
              <a:buFont typeface="+mj-lt"/>
              <a:buAutoNum type="arabicPeriod"/>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15000"/>
              </a:lnSpc>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2FDA97F-AC9B-C0D9-0066-A3E4EAA64222}"/>
              </a:ext>
            </a:extLst>
          </p:cNvPr>
          <p:cNvPicPr>
            <a:picLocks noChangeAspect="1"/>
          </p:cNvPicPr>
          <p:nvPr/>
        </p:nvPicPr>
        <p:blipFill>
          <a:blip r:embed="rId2"/>
          <a:stretch>
            <a:fillRect/>
          </a:stretch>
        </p:blipFill>
        <p:spPr>
          <a:xfrm>
            <a:off x="962578" y="3455887"/>
            <a:ext cx="1338413" cy="1338413"/>
          </a:xfrm>
          <a:prstGeom prst="rect">
            <a:avLst/>
          </a:prstGeom>
        </p:spPr>
      </p:pic>
      <p:pic>
        <p:nvPicPr>
          <p:cNvPr id="6" name="Picture 5">
            <a:extLst>
              <a:ext uri="{FF2B5EF4-FFF2-40B4-BE49-F238E27FC236}">
                <a16:creationId xmlns:a16="http://schemas.microsoft.com/office/drawing/2014/main" id="{86F2486C-B687-BC1E-8A0F-32A64185ABDF}"/>
              </a:ext>
            </a:extLst>
          </p:cNvPr>
          <p:cNvPicPr>
            <a:picLocks noChangeAspect="1"/>
          </p:cNvPicPr>
          <p:nvPr/>
        </p:nvPicPr>
        <p:blipFill>
          <a:blip r:embed="rId3"/>
          <a:stretch>
            <a:fillRect/>
          </a:stretch>
        </p:blipFill>
        <p:spPr>
          <a:xfrm>
            <a:off x="924436" y="1546987"/>
            <a:ext cx="1414696" cy="1382354"/>
          </a:xfrm>
          <a:prstGeom prst="rect">
            <a:avLst/>
          </a:prstGeom>
        </p:spPr>
      </p:pic>
      <p:sp>
        <p:nvSpPr>
          <p:cNvPr id="7" name="TextBox 6">
            <a:extLst>
              <a:ext uri="{FF2B5EF4-FFF2-40B4-BE49-F238E27FC236}">
                <a16:creationId xmlns:a16="http://schemas.microsoft.com/office/drawing/2014/main" id="{C496FB56-119C-40F8-7B2E-DC132AA50DDB}"/>
              </a:ext>
            </a:extLst>
          </p:cNvPr>
          <p:cNvSpPr txBox="1"/>
          <p:nvPr/>
        </p:nvSpPr>
        <p:spPr>
          <a:xfrm flipH="1">
            <a:off x="555385" y="3125122"/>
            <a:ext cx="2487618" cy="324384"/>
          </a:xfrm>
          <a:prstGeom prst="rect">
            <a:avLst/>
          </a:prstGeom>
          <a:noFill/>
        </p:spPr>
        <p:txBody>
          <a:bodyPr wrap="square" rtlCol="0">
            <a:spAutoFit/>
          </a:bodyPr>
          <a:lstStyle/>
          <a:p>
            <a:pPr marL="228600" algn="just">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 II )   Without Mask</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715FD605-A184-377C-20E7-A932BCE2E1BC}"/>
              </a:ext>
            </a:extLst>
          </p:cNvPr>
          <p:cNvPicPr>
            <a:picLocks noChangeAspect="1"/>
          </p:cNvPicPr>
          <p:nvPr/>
        </p:nvPicPr>
        <p:blipFill>
          <a:blip r:embed="rId4"/>
          <a:stretch>
            <a:fillRect/>
          </a:stretch>
        </p:blipFill>
        <p:spPr>
          <a:xfrm>
            <a:off x="2686986" y="1505380"/>
            <a:ext cx="4225375" cy="1563886"/>
          </a:xfrm>
          <a:prstGeom prst="rect">
            <a:avLst/>
          </a:prstGeom>
        </p:spPr>
      </p:pic>
      <p:pic>
        <p:nvPicPr>
          <p:cNvPr id="17" name="Picture 16">
            <a:extLst>
              <a:ext uri="{FF2B5EF4-FFF2-40B4-BE49-F238E27FC236}">
                <a16:creationId xmlns:a16="http://schemas.microsoft.com/office/drawing/2014/main" id="{33BEEEB2-1D3B-9998-8355-79CCC57CF2A3}"/>
              </a:ext>
            </a:extLst>
          </p:cNvPr>
          <p:cNvPicPr>
            <a:picLocks noChangeAspect="1"/>
          </p:cNvPicPr>
          <p:nvPr/>
        </p:nvPicPr>
        <p:blipFill>
          <a:blip r:embed="rId5"/>
          <a:stretch>
            <a:fillRect/>
          </a:stretch>
        </p:blipFill>
        <p:spPr>
          <a:xfrm>
            <a:off x="2686986" y="3433620"/>
            <a:ext cx="4223479" cy="1450559"/>
          </a:xfrm>
          <a:prstGeom prst="rect">
            <a:avLst/>
          </a:prstGeom>
        </p:spPr>
      </p:pic>
    </p:spTree>
    <p:extLst>
      <p:ext uri="{BB962C8B-B14F-4D97-AF65-F5344CB8AC3E}">
        <p14:creationId xmlns:p14="http://schemas.microsoft.com/office/powerpoint/2010/main" val="3583424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7C10BE-1D3E-CDB6-D85C-4034D88163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4" name="TextBox 3">
            <a:extLst>
              <a:ext uri="{FF2B5EF4-FFF2-40B4-BE49-F238E27FC236}">
                <a16:creationId xmlns:a16="http://schemas.microsoft.com/office/drawing/2014/main" id="{FAFA0B8A-46CF-405B-2C15-1C296C12A1F4}"/>
              </a:ext>
            </a:extLst>
          </p:cNvPr>
          <p:cNvSpPr txBox="1"/>
          <p:nvPr/>
        </p:nvSpPr>
        <p:spPr>
          <a:xfrm>
            <a:off x="526530" y="760370"/>
            <a:ext cx="7965398" cy="2067554"/>
          </a:xfrm>
          <a:prstGeom prst="rect">
            <a:avLst/>
          </a:prstGeom>
          <a:noFill/>
        </p:spPr>
        <p:txBody>
          <a:bodyPr wrap="square">
            <a:spAutoFit/>
          </a:bodyPr>
          <a:lstStyle/>
          <a:p>
            <a:pPr marL="285750" indent="-285750" fontAlgn="base">
              <a:lnSpc>
                <a:spcPct val="115000"/>
              </a:lnSpc>
              <a:spcAft>
                <a:spcPts val="1500"/>
              </a:spcAft>
              <a:buFont typeface="Wingdings" panose="05000000000000000000" pitchFamily="2" charset="2"/>
              <a:buChar char="v"/>
            </a:pPr>
            <a:r>
              <a:rPr lang="en-IN" b="1" dirty="0">
                <a:latin typeface="Times New Roman" panose="02020603050405020304" pitchFamily="18" charset="0"/>
                <a:ea typeface="Times New Roman" panose="02020603050405020304" pitchFamily="18" charset="0"/>
                <a:cs typeface="Times New Roman" panose="02020603050405020304" pitchFamily="18" charset="0"/>
              </a:rPr>
              <a:t>T</a:t>
            </a:r>
            <a:r>
              <a:rPr lang="en-IN"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 ESP32-CAM has these tasks</a:t>
            </a: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fontAlgn="base">
              <a:spcAft>
                <a:spcPts val="1000"/>
              </a:spcAft>
              <a:buSzPct val="100000"/>
              <a:buFont typeface="Wingdings" panose="05000000000000000000" pitchFamily="2" charset="2"/>
              <a:buChar char="§"/>
              <a:tabLst>
                <a:tab pos="457200" algn="l"/>
              </a:tabLst>
            </a:pP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Stream video</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fontAlgn="base">
              <a:spcAft>
                <a:spcPts val="1000"/>
              </a:spcAft>
              <a:buSzPct val="100000"/>
              <a:buFont typeface="Wingdings" panose="05000000000000000000" pitchFamily="2" charset="2"/>
              <a:buChar char="§"/>
              <a:tabLst>
                <a:tab pos="457200" algn="l"/>
              </a:tabLst>
            </a:pP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Capture image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fontAlgn="base">
              <a:spcAft>
                <a:spcPts val="1000"/>
              </a:spcAft>
              <a:buSzPct val="100000"/>
              <a:buFont typeface="Wingdings" panose="05000000000000000000" pitchFamily="2" charset="2"/>
              <a:buChar char="§"/>
              <a:tabLst>
                <a:tab pos="457200" algn="l"/>
              </a:tabLst>
            </a:pP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Provide the HTML page that will be shown in a browser that runs the Tensorflow.js machine learning models.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50000"/>
              </a:lnSpc>
              <a:spcAft>
                <a:spcPts val="10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ABF058C8-BE94-345F-A477-72FC94F2E623}"/>
              </a:ext>
            </a:extLst>
          </p:cNvPr>
          <p:cNvSpPr txBox="1"/>
          <p:nvPr/>
        </p:nvSpPr>
        <p:spPr>
          <a:xfrm>
            <a:off x="646451" y="3636675"/>
            <a:ext cx="6016677" cy="1315425"/>
          </a:xfrm>
          <a:prstGeom prst="rect">
            <a:avLst/>
          </a:prstGeom>
          <a:noFill/>
        </p:spPr>
        <p:txBody>
          <a:bodyPr wrap="square">
            <a:spAutoFit/>
          </a:bodyPr>
          <a:lstStyle/>
          <a:p>
            <a:pPr marL="285750" lvl="0" indent="-285750" algn="just">
              <a:lnSpc>
                <a:spcPct val="115000"/>
              </a:lnSpc>
              <a:buFont typeface="Wingdings" panose="05000000000000000000" pitchFamily="2" charset="2"/>
              <a:buChar char="v"/>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Arduino is uses to control servo</a:t>
            </a:r>
          </a:p>
          <a:p>
            <a:pPr lvl="0" algn="just">
              <a:lnSpc>
                <a:spcPct val="115000"/>
              </a:lnSpc>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15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0 -90 Degree when mask is Detected – Door open.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15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Delay 5 second , then close the door 90-0 Degree.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15000"/>
              </a:lnSpc>
              <a:spcAft>
                <a:spcPts val="1000"/>
              </a:spcAft>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Servo motor do not respond when no mask is detected.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ESP32-CAM with Tensorflow.js to classify image">
            <a:extLst>
              <a:ext uri="{FF2B5EF4-FFF2-40B4-BE49-F238E27FC236}">
                <a16:creationId xmlns:a16="http://schemas.microsoft.com/office/drawing/2014/main" id="{1E98E479-1FAC-E22F-3370-FFAFEA81D3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0670" y="2180074"/>
            <a:ext cx="3970790" cy="1456601"/>
          </a:xfrm>
          <a:prstGeom prst="rect">
            <a:avLst/>
          </a:prstGeom>
          <a:noFill/>
          <a:ln>
            <a:noFill/>
          </a:ln>
        </p:spPr>
      </p:pic>
    </p:spTree>
    <p:extLst>
      <p:ext uri="{BB962C8B-B14F-4D97-AF65-F5344CB8AC3E}">
        <p14:creationId xmlns:p14="http://schemas.microsoft.com/office/powerpoint/2010/main" val="3055172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A58B2-52E2-0BF4-99C9-F1164EB97B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4" name="TextBox 3">
            <a:extLst>
              <a:ext uri="{FF2B5EF4-FFF2-40B4-BE49-F238E27FC236}">
                <a16:creationId xmlns:a16="http://schemas.microsoft.com/office/drawing/2014/main" id="{A76583F2-EC71-2EFB-C335-36919910D417}"/>
              </a:ext>
            </a:extLst>
          </p:cNvPr>
          <p:cNvSpPr txBox="1"/>
          <p:nvPr/>
        </p:nvSpPr>
        <p:spPr>
          <a:xfrm>
            <a:off x="571500" y="780318"/>
            <a:ext cx="4847444" cy="1452385"/>
          </a:xfrm>
          <a:prstGeom prst="rect">
            <a:avLst/>
          </a:prstGeom>
          <a:noFill/>
        </p:spPr>
        <p:txBody>
          <a:bodyPr wrap="square">
            <a:spAutoFit/>
          </a:bodyPr>
          <a:lstStyle/>
          <a:p>
            <a:pPr marL="285750" indent="-285750" algn="just">
              <a:lnSpc>
                <a:spcPct val="115000"/>
              </a:lnSpc>
              <a:spcAft>
                <a:spcPts val="1000"/>
              </a:spcAft>
              <a:buFont typeface="Wingdings" panose="05000000000000000000" pitchFamily="2" charset="2"/>
              <a:buChar char="v"/>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Red LED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15000"/>
              </a:lnSpc>
              <a:spcAft>
                <a:spcPts val="1000"/>
              </a:spcAft>
              <a:buFont typeface="Wingdings" panose="05000000000000000000" pitchFamily="2"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When camera detect No Mask</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Font typeface="Wingdings" panose="05000000000000000000" pitchFamily="2" charset="2"/>
              <a:buChar char="v"/>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Green LED + 5V Buzzer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15000"/>
              </a:lnSpc>
              <a:spcAft>
                <a:spcPts val="1000"/>
              </a:spcAft>
              <a:buFont typeface="Wingdings" panose="05000000000000000000" pitchFamily="2"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When Camera detect Mask</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80829AF-596B-60E2-22D5-833046C3FAC6}"/>
              </a:ext>
            </a:extLst>
          </p:cNvPr>
          <p:cNvSpPr txBox="1"/>
          <p:nvPr/>
        </p:nvSpPr>
        <p:spPr>
          <a:xfrm>
            <a:off x="571500" y="2419028"/>
            <a:ext cx="4575746" cy="983539"/>
          </a:xfrm>
          <a:prstGeom prst="rect">
            <a:avLst/>
          </a:prstGeom>
          <a:noFill/>
        </p:spPr>
        <p:txBody>
          <a:bodyPr wrap="square">
            <a:spAutoFit/>
          </a:bodyPr>
          <a:lstStyle/>
          <a:p>
            <a:pPr marL="285750" indent="-285750" algn="just">
              <a:lnSpc>
                <a:spcPct val="115000"/>
              </a:lnSpc>
              <a:spcAft>
                <a:spcPts val="1000"/>
              </a:spcAft>
              <a:buFont typeface="Wingdings" panose="05000000000000000000" pitchFamily="2" charset="2"/>
              <a:buChar char="v"/>
            </a:pPr>
            <a:r>
              <a:rPr lang="en-IN" sz="1400" b="1" spc="25" dirty="0">
                <a:effectLst/>
                <a:latin typeface="Times New Roman" panose="02020603050405020304" pitchFamily="18" charset="0"/>
                <a:ea typeface="Calibri" panose="020F0502020204030204" pitchFamily="34" charset="0"/>
                <a:cs typeface="Times New Roman" panose="02020603050405020304" pitchFamily="18" charset="0"/>
              </a:rPr>
              <a:t>I2C 16x2 LCD</a:t>
            </a:r>
            <a:r>
              <a:rPr lang="en-IN" sz="16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to display instructions</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15000"/>
              </a:lnSpc>
              <a:buFont typeface="Wingdings" panose="05000000000000000000" pitchFamily="2"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Please wear mask</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15000"/>
              </a:lnSpc>
              <a:spcAft>
                <a:spcPts val="1000"/>
              </a:spcAft>
              <a:buFont typeface="Wingdings" panose="05000000000000000000" pitchFamily="2" charset="2"/>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Please Enter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452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967EFC-B7BF-3EDC-B828-4FCB267B3B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4" name="TextBox 3">
            <a:extLst>
              <a:ext uri="{FF2B5EF4-FFF2-40B4-BE49-F238E27FC236}">
                <a16:creationId xmlns:a16="http://schemas.microsoft.com/office/drawing/2014/main" id="{96D30FD0-7E7D-DAD3-D92D-9AA9AEFD0DB2}"/>
              </a:ext>
            </a:extLst>
          </p:cNvPr>
          <p:cNvSpPr txBox="1"/>
          <p:nvPr/>
        </p:nvSpPr>
        <p:spPr>
          <a:xfrm>
            <a:off x="2797540" y="132376"/>
            <a:ext cx="4575746" cy="490199"/>
          </a:xfrm>
          <a:prstGeom prst="rect">
            <a:avLst/>
          </a:prstGeom>
          <a:noFill/>
        </p:spPr>
        <p:txBody>
          <a:bodyPr wrap="square">
            <a:spAutoFit/>
          </a:bodyPr>
          <a:lstStyle/>
          <a:p>
            <a:pPr algn="just">
              <a:lnSpc>
                <a:spcPct val="115000"/>
              </a:lnSpc>
              <a:spcAft>
                <a:spcPts val="1000"/>
              </a:spcAft>
            </a:pPr>
            <a:r>
              <a:rPr lang="en-IN" sz="2400" b="1" dirty="0">
                <a:solidFill>
                  <a:schemeClr val="accent5"/>
                </a:solidFill>
                <a:effectLst/>
                <a:latin typeface="Times New Roman" panose="02020603050405020304" pitchFamily="18" charset="0"/>
                <a:ea typeface="Calibri" panose="020F0502020204030204" pitchFamily="34" charset="0"/>
                <a:cs typeface="Times New Roman" panose="02020603050405020304" pitchFamily="18" charset="0"/>
              </a:rPr>
              <a:t>CIRCUIT DIAGRAM</a:t>
            </a:r>
            <a:endParaRPr lang="en-IN" sz="24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504034D-90E6-EEF6-B6A7-8BDA64D8B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895" y="498323"/>
            <a:ext cx="4462209" cy="4462209"/>
          </a:xfrm>
          <a:prstGeom prst="rect">
            <a:avLst/>
          </a:prstGeom>
        </p:spPr>
      </p:pic>
    </p:spTree>
    <p:extLst>
      <p:ext uri="{BB962C8B-B14F-4D97-AF65-F5344CB8AC3E}">
        <p14:creationId xmlns:p14="http://schemas.microsoft.com/office/powerpoint/2010/main" val="2585847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BB40-441A-4F15-6C8F-56D67F26BB0A}"/>
              </a:ext>
            </a:extLst>
          </p:cNvPr>
          <p:cNvSpPr>
            <a:spLocks noGrp="1"/>
          </p:cNvSpPr>
          <p:nvPr>
            <p:ph type="title"/>
          </p:nvPr>
        </p:nvSpPr>
        <p:spPr/>
        <p:txBody>
          <a:bodyPr/>
          <a:lstStyle/>
          <a:p>
            <a:r>
              <a:rPr lang="en-IN" sz="2400" dirty="0">
                <a:solidFill>
                  <a:schemeClr val="accent5"/>
                </a:solidFill>
                <a:latin typeface="Times New Roman" panose="02020603050405020304" pitchFamily="18" charset="0"/>
                <a:cs typeface="Times New Roman" panose="02020603050405020304" pitchFamily="18" charset="0"/>
              </a:rPr>
              <a:t>RESULTS</a:t>
            </a:r>
          </a:p>
        </p:txBody>
      </p:sp>
      <p:sp>
        <p:nvSpPr>
          <p:cNvPr id="3" name="Text Placeholder 2">
            <a:extLst>
              <a:ext uri="{FF2B5EF4-FFF2-40B4-BE49-F238E27FC236}">
                <a16:creationId xmlns:a16="http://schemas.microsoft.com/office/drawing/2014/main" id="{FBB62F9A-A97E-08F6-3454-3E7C87A6BCDD}"/>
              </a:ext>
            </a:extLst>
          </p:cNvPr>
          <p:cNvSpPr>
            <a:spLocks noGrp="1"/>
          </p:cNvSpPr>
          <p:nvPr>
            <p:ph type="body" idx="1"/>
          </p:nvPr>
        </p:nvSpPr>
        <p:spPr>
          <a:xfrm>
            <a:off x="282124" y="97437"/>
            <a:ext cx="8434656" cy="3358914"/>
          </a:xfrm>
        </p:spPr>
        <p:txBody>
          <a:bodyPr/>
          <a:lstStyle/>
          <a:p>
            <a:pPr marL="76200" indent="0">
              <a:buNone/>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We have proposed a system that automatically identifies whether or not a person is wearing a face mask and if person wearing facemask door is open otherwise not.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D96D4F99-3144-E079-8902-3150862048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7" name="TextBox 6">
            <a:extLst>
              <a:ext uri="{FF2B5EF4-FFF2-40B4-BE49-F238E27FC236}">
                <a16:creationId xmlns:a16="http://schemas.microsoft.com/office/drawing/2014/main" id="{0D14AE13-8519-3FD9-746D-98B710A3498E}"/>
              </a:ext>
            </a:extLst>
          </p:cNvPr>
          <p:cNvSpPr txBox="1"/>
          <p:nvPr/>
        </p:nvSpPr>
        <p:spPr>
          <a:xfrm>
            <a:off x="282124" y="1924462"/>
            <a:ext cx="8047844" cy="380938"/>
          </a:xfrm>
          <a:prstGeom prst="rect">
            <a:avLst/>
          </a:prstGeom>
          <a:noFill/>
        </p:spPr>
        <p:txBody>
          <a:bodyPr wrap="square">
            <a:spAutoFit/>
          </a:bodyPr>
          <a:lstStyle/>
          <a:p>
            <a:pPr marL="285750" lvl="0" indent="-285750" algn="just">
              <a:lnSpc>
                <a:spcPct val="150000"/>
              </a:lnSpc>
              <a:spcAft>
                <a:spcPts val="1000"/>
              </a:spcAft>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the first case when the person do not wear mask the door is not open and red led is 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ABD5C071-DE31-6125-A24A-61D631836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71" y="2305400"/>
            <a:ext cx="2010483" cy="2659518"/>
          </a:xfrm>
          <a:prstGeom prst="rect">
            <a:avLst/>
          </a:prstGeom>
        </p:spPr>
      </p:pic>
      <p:pic>
        <p:nvPicPr>
          <p:cNvPr id="6" name="Picture 5">
            <a:extLst>
              <a:ext uri="{FF2B5EF4-FFF2-40B4-BE49-F238E27FC236}">
                <a16:creationId xmlns:a16="http://schemas.microsoft.com/office/drawing/2014/main" id="{EAB91539-D514-2095-0AA7-667B907BB596}"/>
              </a:ext>
            </a:extLst>
          </p:cNvPr>
          <p:cNvPicPr>
            <a:picLocks noChangeAspect="1"/>
          </p:cNvPicPr>
          <p:nvPr/>
        </p:nvPicPr>
        <p:blipFill>
          <a:blip r:embed="rId3"/>
          <a:stretch>
            <a:fillRect/>
          </a:stretch>
        </p:blipFill>
        <p:spPr>
          <a:xfrm>
            <a:off x="3630079" y="2305400"/>
            <a:ext cx="2186105" cy="2646700"/>
          </a:xfrm>
          <a:prstGeom prst="rect">
            <a:avLst/>
          </a:prstGeom>
        </p:spPr>
      </p:pic>
    </p:spTree>
    <p:extLst>
      <p:ext uri="{BB962C8B-B14F-4D97-AF65-F5344CB8AC3E}">
        <p14:creationId xmlns:p14="http://schemas.microsoft.com/office/powerpoint/2010/main" val="1730485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1E930F-1E6A-335A-F02F-4BC8E7881B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4" name="TextBox 3">
            <a:extLst>
              <a:ext uri="{FF2B5EF4-FFF2-40B4-BE49-F238E27FC236}">
                <a16:creationId xmlns:a16="http://schemas.microsoft.com/office/drawing/2014/main" id="{23F800D8-D78F-DEC7-8D1F-DAB5BD03146D}"/>
              </a:ext>
            </a:extLst>
          </p:cNvPr>
          <p:cNvSpPr txBox="1"/>
          <p:nvPr/>
        </p:nvSpPr>
        <p:spPr>
          <a:xfrm>
            <a:off x="593985" y="757220"/>
            <a:ext cx="7822992" cy="380938"/>
          </a:xfrm>
          <a:prstGeom prst="rect">
            <a:avLst/>
          </a:prstGeom>
          <a:noFill/>
        </p:spPr>
        <p:txBody>
          <a:bodyPr wrap="square">
            <a:spAutoFit/>
          </a:bodyPr>
          <a:lstStyle/>
          <a:p>
            <a:pPr marL="285750" lvl="0" indent="-285750" algn="just">
              <a:lnSpc>
                <a:spcPct val="150000"/>
              </a:lnSpc>
              <a:spcAft>
                <a:spcPts val="1000"/>
              </a:spcAft>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 the second case when the person wear mask the door is open and Green led &amp; buzzer is 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F714050-A3EE-D43F-44A0-C38AD21A49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743" y="1351601"/>
            <a:ext cx="2385936" cy="3461532"/>
          </a:xfrm>
          <a:prstGeom prst="rect">
            <a:avLst/>
          </a:prstGeom>
        </p:spPr>
      </p:pic>
      <p:pic>
        <p:nvPicPr>
          <p:cNvPr id="6" name="Picture 5">
            <a:extLst>
              <a:ext uri="{FF2B5EF4-FFF2-40B4-BE49-F238E27FC236}">
                <a16:creationId xmlns:a16="http://schemas.microsoft.com/office/drawing/2014/main" id="{94123A6A-A586-D37D-C56B-6533BBD98085}"/>
              </a:ext>
            </a:extLst>
          </p:cNvPr>
          <p:cNvPicPr>
            <a:picLocks noChangeAspect="1"/>
          </p:cNvPicPr>
          <p:nvPr/>
        </p:nvPicPr>
        <p:blipFill>
          <a:blip r:embed="rId3"/>
          <a:stretch>
            <a:fillRect/>
          </a:stretch>
        </p:blipFill>
        <p:spPr>
          <a:xfrm>
            <a:off x="4171258" y="1351601"/>
            <a:ext cx="2574315" cy="3457633"/>
          </a:xfrm>
          <a:prstGeom prst="rect">
            <a:avLst/>
          </a:prstGeom>
        </p:spPr>
      </p:pic>
    </p:spTree>
    <p:extLst>
      <p:ext uri="{BB962C8B-B14F-4D97-AF65-F5344CB8AC3E}">
        <p14:creationId xmlns:p14="http://schemas.microsoft.com/office/powerpoint/2010/main" val="2623476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28239B-53BD-DC0F-40AE-4FC83C0F77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4" name="TextBox 3">
            <a:extLst>
              <a:ext uri="{FF2B5EF4-FFF2-40B4-BE49-F238E27FC236}">
                <a16:creationId xmlns:a16="http://schemas.microsoft.com/office/drawing/2014/main" id="{EF062E98-6C6E-ECF9-764E-234694386803}"/>
              </a:ext>
            </a:extLst>
          </p:cNvPr>
          <p:cNvSpPr txBox="1"/>
          <p:nvPr/>
        </p:nvSpPr>
        <p:spPr>
          <a:xfrm>
            <a:off x="601481" y="753017"/>
            <a:ext cx="4575746" cy="400110"/>
          </a:xfrm>
          <a:prstGeom prst="rect">
            <a:avLst/>
          </a:prstGeom>
          <a:noFill/>
        </p:spPr>
        <p:txBody>
          <a:bodyPr wrap="square">
            <a:spAutoFit/>
          </a:bodyPr>
          <a:lstStyle/>
          <a:p>
            <a:r>
              <a:rPr lang="en-IN" sz="2000" b="1" dirty="0">
                <a:solidFill>
                  <a:schemeClr val="accent5"/>
                </a:solidFill>
                <a:effectLst/>
                <a:latin typeface="Times New Roman" panose="02020603050405020304" pitchFamily="18" charset="0"/>
                <a:ea typeface="Times New Roman" panose="02020603050405020304" pitchFamily="18" charset="0"/>
              </a:rPr>
              <a:t>Tentative cost</a:t>
            </a:r>
            <a:endParaRPr lang="en-IN" sz="2000" dirty="0">
              <a:solidFill>
                <a:schemeClr val="accent5"/>
              </a:solidFill>
            </a:endParaRPr>
          </a:p>
        </p:txBody>
      </p:sp>
      <p:sp>
        <p:nvSpPr>
          <p:cNvPr id="5" name="TextBox 4">
            <a:extLst>
              <a:ext uri="{FF2B5EF4-FFF2-40B4-BE49-F238E27FC236}">
                <a16:creationId xmlns:a16="http://schemas.microsoft.com/office/drawing/2014/main" id="{DD4DE0B6-0122-578E-8566-046C51BBD69C}"/>
              </a:ext>
            </a:extLst>
          </p:cNvPr>
          <p:cNvSpPr txBox="1"/>
          <p:nvPr/>
        </p:nvSpPr>
        <p:spPr>
          <a:xfrm>
            <a:off x="659567" y="1259174"/>
            <a:ext cx="7824865" cy="738664"/>
          </a:xfrm>
          <a:prstGeom prst="rect">
            <a:avLst/>
          </a:prstGeom>
          <a:noFill/>
        </p:spPr>
        <p:txBody>
          <a:bodyPr wrap="square" rtlCol="0">
            <a:spAutoFit/>
          </a:bodyPr>
          <a:lstStyle/>
          <a:p>
            <a:pPr marL="285750" indent="-285750">
              <a:buFont typeface="Wingdings" panose="05000000000000000000" pitchFamily="2" charset="2"/>
              <a:buChar char="v"/>
            </a:pPr>
            <a:r>
              <a:rPr lang="en-IN" sz="1400" dirty="0">
                <a:effectLst/>
                <a:latin typeface="Times New Roman" panose="02020603050405020304" pitchFamily="18" charset="0"/>
                <a:ea typeface="Times New Roman" panose="02020603050405020304" pitchFamily="18" charset="0"/>
              </a:rPr>
              <a:t>Understanding the importance of this project, We have tried to keep its cost to a minimum which will be around  Rs.1800 - </a:t>
            </a:r>
            <a:r>
              <a:rPr lang="en-IN" dirty="0">
                <a:latin typeface="Times New Roman" panose="02020603050405020304" pitchFamily="18" charset="0"/>
                <a:ea typeface="Times New Roman" panose="02020603050405020304" pitchFamily="18" charset="0"/>
              </a:rPr>
              <a:t>2</a:t>
            </a:r>
            <a:r>
              <a:rPr lang="en-IN" sz="1400" dirty="0">
                <a:effectLst/>
                <a:latin typeface="Times New Roman" panose="02020603050405020304" pitchFamily="18" charset="0"/>
                <a:ea typeface="Times New Roman" panose="02020603050405020304" pitchFamily="18" charset="0"/>
              </a:rPr>
              <a:t>000</a:t>
            </a:r>
            <a:r>
              <a:rPr lang="en-IN" sz="1400" dirty="0">
                <a:solidFill>
                  <a:srgbClr val="000000"/>
                </a:solidFill>
                <a:effectLst/>
                <a:latin typeface="Times New Roman" panose="02020603050405020304" pitchFamily="18" charset="0"/>
                <a:ea typeface="Times New Roman" panose="02020603050405020304" pitchFamily="18" charset="0"/>
              </a:rPr>
              <a:t>.</a:t>
            </a:r>
          </a:p>
          <a:p>
            <a:endParaRPr lang="en-IN" dirty="0"/>
          </a:p>
        </p:txBody>
      </p:sp>
      <p:sp>
        <p:nvSpPr>
          <p:cNvPr id="7" name="TextBox 6">
            <a:extLst>
              <a:ext uri="{FF2B5EF4-FFF2-40B4-BE49-F238E27FC236}">
                <a16:creationId xmlns:a16="http://schemas.microsoft.com/office/drawing/2014/main" id="{005F4FD3-6F7F-180B-C414-0447B2DD1E80}"/>
              </a:ext>
            </a:extLst>
          </p:cNvPr>
          <p:cNvSpPr txBox="1"/>
          <p:nvPr/>
        </p:nvSpPr>
        <p:spPr>
          <a:xfrm>
            <a:off x="659567" y="1921796"/>
            <a:ext cx="4575746" cy="1607684"/>
          </a:xfrm>
          <a:prstGeom prst="rect">
            <a:avLst/>
          </a:prstGeom>
          <a:noFill/>
        </p:spPr>
        <p:txBody>
          <a:bodyPr wrap="square">
            <a:spAutoFit/>
          </a:bodyPr>
          <a:lstStyle/>
          <a:p>
            <a:r>
              <a:rPr lang="en-IN" sz="2000" b="1" dirty="0">
                <a:solidFill>
                  <a:schemeClr val="accent5"/>
                </a:solidFill>
                <a:effectLst/>
                <a:uFill>
                  <a:solidFill>
                    <a:srgbClr val="000000"/>
                  </a:solidFill>
                </a:uFill>
                <a:latin typeface="Times New Roman" panose="02020603050405020304" pitchFamily="18" charset="0"/>
                <a:ea typeface="Times New Roman" panose="02020603050405020304" pitchFamily="18" charset="0"/>
              </a:rPr>
              <a:t>Advantages</a:t>
            </a:r>
          </a:p>
          <a:p>
            <a:endParaRPr lang="en-IN" sz="2000" dirty="0">
              <a:solidFill>
                <a:schemeClr val="accent5"/>
              </a:solidFill>
              <a:effectLst/>
              <a:latin typeface="Calibri" panose="020F0502020204030204" pitchFamily="34" charset="0"/>
              <a:ea typeface="Calibri" panose="020F0502020204030204" pitchFamily="34" charset="0"/>
            </a:endParaRPr>
          </a:p>
          <a:p>
            <a:pPr marL="285750" lvl="0" indent="-285750" fontAlgn="base">
              <a:lnSpc>
                <a:spcPct val="108000"/>
              </a:lnSpc>
              <a:spcAft>
                <a:spcPts val="860"/>
              </a:spcAft>
              <a:buClr>
                <a:srgbClr val="000000"/>
              </a:buClr>
              <a:buSzPct val="100000"/>
              <a:buFont typeface="Wingdings" panose="05000000000000000000" pitchFamily="2" charset="2"/>
              <a:buChar char="v"/>
            </a:pPr>
            <a:r>
              <a:rPr lang="en-IN"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Public places can be monitored better.</a:t>
            </a:r>
          </a:p>
          <a:p>
            <a:pPr marL="285750" lvl="0" indent="-285750" fontAlgn="base">
              <a:lnSpc>
                <a:spcPct val="108000"/>
              </a:lnSpc>
              <a:spcAft>
                <a:spcPts val="845"/>
              </a:spcAft>
              <a:buClr>
                <a:srgbClr val="000000"/>
              </a:buClr>
              <a:buSzPct val="100000"/>
              <a:buFont typeface="Wingdings" panose="05000000000000000000" pitchFamily="2" charset="2"/>
              <a:buChar char="v"/>
            </a:pPr>
            <a:r>
              <a:rPr lang="en-IN"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chances of making a mistake are negligible.</a:t>
            </a:r>
          </a:p>
          <a:p>
            <a:pPr marL="285750" lvl="0" indent="-285750" fontAlgn="base">
              <a:lnSpc>
                <a:spcPct val="108000"/>
              </a:lnSpc>
              <a:spcAft>
                <a:spcPts val="4265"/>
              </a:spcAft>
              <a:buClr>
                <a:srgbClr val="000000"/>
              </a:buClr>
              <a:buSzPct val="100000"/>
              <a:buFont typeface="Wingdings" panose="05000000000000000000" pitchFamily="2" charset="2"/>
              <a:buChar char="v"/>
            </a:pPr>
            <a:r>
              <a:rPr lang="en-IN"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Precise  monitoring and warning</a:t>
            </a:r>
            <a:endParaRPr lang="en-IN" dirty="0"/>
          </a:p>
        </p:txBody>
      </p:sp>
    </p:spTree>
    <p:extLst>
      <p:ext uri="{BB962C8B-B14F-4D97-AF65-F5344CB8AC3E}">
        <p14:creationId xmlns:p14="http://schemas.microsoft.com/office/powerpoint/2010/main" val="2271007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C0CA-56BE-A557-38CC-AB5F4E38AC7E}"/>
              </a:ext>
            </a:extLst>
          </p:cNvPr>
          <p:cNvSpPr>
            <a:spLocks noGrp="1"/>
          </p:cNvSpPr>
          <p:nvPr>
            <p:ph type="title"/>
          </p:nvPr>
        </p:nvSpPr>
        <p:spPr>
          <a:xfrm>
            <a:off x="716839" y="609932"/>
            <a:ext cx="5258400" cy="766200"/>
          </a:xfrm>
        </p:spPr>
        <p:txBody>
          <a:bodyPr/>
          <a:lstStyle/>
          <a:p>
            <a:r>
              <a:rPr lang="en-IN" sz="2400" b="1" dirty="0">
                <a:solidFill>
                  <a:schemeClr val="accent5"/>
                </a:solidFill>
                <a:effectLst/>
                <a:latin typeface="Times New Roman" panose="02020603050405020304" pitchFamily="18" charset="0"/>
                <a:ea typeface="Calibri" panose="020F0502020204030204" pitchFamily="34" charset="0"/>
                <a:cs typeface="Times New Roman" panose="02020603050405020304" pitchFamily="18" charset="0"/>
              </a:rPr>
              <a:t>FUTURE SCOPE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847094E3-CAD3-5F7A-BDEF-2CAC96AAFA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5" name="TextBox 4">
            <a:extLst>
              <a:ext uri="{FF2B5EF4-FFF2-40B4-BE49-F238E27FC236}">
                <a16:creationId xmlns:a16="http://schemas.microsoft.com/office/drawing/2014/main" id="{30EFDF69-7980-0F82-0CD6-68BB63228465}"/>
              </a:ext>
            </a:extLst>
          </p:cNvPr>
          <p:cNvSpPr txBox="1"/>
          <p:nvPr/>
        </p:nvSpPr>
        <p:spPr>
          <a:xfrm>
            <a:off x="309171" y="1504098"/>
            <a:ext cx="8250211" cy="1350434"/>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pPr>
            <a:r>
              <a:rPr lang="en-IN" sz="14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The work opens interesting future directions for researchers. Firstly, the proposed technique can be integrated into any high-resolution video surveillance devices and not limited to mask detection only.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Wingdings" panose="05000000000000000000" pitchFamily="2" charset="2"/>
              <a:buChar char=""/>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model can be trained and upgraded to mask datasets that include different images related to correctly/incorrectly wear mask and achieve the ultimate purpose of detecting facemask</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0DA616A-7C8E-5DB4-1E59-E08DFB945CAD}"/>
              </a:ext>
            </a:extLst>
          </p:cNvPr>
          <p:cNvSpPr txBox="1"/>
          <p:nvPr/>
        </p:nvSpPr>
        <p:spPr>
          <a:xfrm>
            <a:off x="309171" y="2798842"/>
            <a:ext cx="5666068" cy="1082348"/>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Chemical Industry.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Wingdings" panose="05000000000000000000" pitchFamily="2" charset="2"/>
              <a:buChar char=""/>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Paint and other hazardous Industry for Human Health.</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IN" sz="1400" dirty="0">
                <a:solidFill>
                  <a:srgbClr val="000000"/>
                </a:solidFill>
                <a:effectLst/>
                <a:latin typeface="Times New Roman" panose="02020603050405020304" pitchFamily="18" charset="0"/>
                <a:ea typeface="Calibri" panose="020F0502020204030204" pitchFamily="34" charset="0"/>
              </a:rPr>
              <a:t>Use for monitoring in ATM,  shops, supermarket, hospitals etc.</a:t>
            </a:r>
            <a:endParaRPr lang="en-IN" dirty="0"/>
          </a:p>
        </p:txBody>
      </p:sp>
    </p:spTree>
    <p:extLst>
      <p:ext uri="{BB962C8B-B14F-4D97-AF65-F5344CB8AC3E}">
        <p14:creationId xmlns:p14="http://schemas.microsoft.com/office/powerpoint/2010/main" val="921613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42045-DC8A-B93C-2CD8-A5C2C537C4D5}"/>
              </a:ext>
            </a:extLst>
          </p:cNvPr>
          <p:cNvSpPr>
            <a:spLocks noGrp="1"/>
          </p:cNvSpPr>
          <p:nvPr>
            <p:ph type="title"/>
          </p:nvPr>
        </p:nvSpPr>
        <p:spPr/>
        <p:txBody>
          <a:bodyPr/>
          <a:lstStyle/>
          <a:p>
            <a:r>
              <a:rPr lang="en-IN" sz="2800" b="1" dirty="0">
                <a:solidFill>
                  <a:schemeClr val="accent5"/>
                </a:solidFill>
                <a:effectLst/>
                <a:latin typeface="Baskerville Old Face" panose="02020602080505020303" pitchFamily="18" charset="0"/>
                <a:ea typeface="Calibri" panose="020F0502020204030204" pitchFamily="34" charset="0"/>
              </a:rPr>
              <a:t>Table of Content</a:t>
            </a:r>
            <a:endParaRPr lang="en-IN" sz="2800" dirty="0">
              <a:solidFill>
                <a:schemeClr val="accent5"/>
              </a:solidFill>
            </a:endParaRPr>
          </a:p>
        </p:txBody>
      </p:sp>
      <p:sp>
        <p:nvSpPr>
          <p:cNvPr id="3" name="Text Placeholder 2">
            <a:extLst>
              <a:ext uri="{FF2B5EF4-FFF2-40B4-BE49-F238E27FC236}">
                <a16:creationId xmlns:a16="http://schemas.microsoft.com/office/drawing/2014/main" id="{8BDB513D-3877-B1A7-42D6-B522BDECD8BE}"/>
              </a:ext>
            </a:extLst>
          </p:cNvPr>
          <p:cNvSpPr>
            <a:spLocks noGrp="1"/>
          </p:cNvSpPr>
          <p:nvPr>
            <p:ph type="body" idx="1"/>
          </p:nvPr>
        </p:nvSpPr>
        <p:spPr>
          <a:xfrm>
            <a:off x="712033" y="1011836"/>
            <a:ext cx="7617692" cy="5134131"/>
          </a:xfrm>
        </p:spPr>
        <p:txBody>
          <a:bodyPr/>
          <a:lstStyle/>
          <a:p>
            <a:pPr marL="171450" lvl="0" indent="-171450" fontAlgn="base">
              <a:lnSpc>
                <a:spcPct val="150000"/>
              </a:lnSpc>
              <a:spcAft>
                <a:spcPts val="775"/>
              </a:spcAft>
              <a:buClr>
                <a:srgbClr val="000000"/>
              </a:buClr>
              <a:buSzPct val="100000"/>
              <a:buFont typeface="Wingdings" panose="05000000000000000000" pitchFamily="2" charset="2"/>
              <a:buChar char="v"/>
            </a:pPr>
            <a:r>
              <a:rPr lang="en-IN" sz="1200"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INTRODUCTION</a:t>
            </a:r>
          </a:p>
          <a:p>
            <a:pPr marL="171450" lvl="0" indent="-171450" fontAlgn="base">
              <a:lnSpc>
                <a:spcPct val="150000"/>
              </a:lnSpc>
              <a:spcAft>
                <a:spcPts val="775"/>
              </a:spcAft>
              <a:buClr>
                <a:srgbClr val="000000"/>
              </a:buClr>
              <a:buSzPct val="100000"/>
              <a:buFont typeface="Wingdings" panose="05000000000000000000" pitchFamily="2" charset="2"/>
              <a:buChar char="v"/>
            </a:pPr>
            <a:r>
              <a:rPr lang="en-IN" sz="1200"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PROJECT PROPOSAL AND SCOPE</a:t>
            </a:r>
          </a:p>
          <a:p>
            <a:pPr marL="171450" lvl="0" indent="-171450" fontAlgn="base">
              <a:lnSpc>
                <a:spcPct val="150000"/>
              </a:lnSpc>
              <a:spcAft>
                <a:spcPts val="775"/>
              </a:spcAft>
              <a:buClr>
                <a:srgbClr val="000000"/>
              </a:buClr>
              <a:buSzPct val="100000"/>
              <a:buFont typeface="Wingdings" panose="05000000000000000000" pitchFamily="2" charset="2"/>
              <a:buChar char="v"/>
            </a:pPr>
            <a:r>
              <a:rPr lang="en-IN" sz="1200"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SOFTWARE / SYSTEM REQUIREMENT SPECIFICATION </a:t>
            </a:r>
          </a:p>
          <a:p>
            <a:pPr marL="171450" lvl="0" indent="-171450" fontAlgn="base">
              <a:lnSpc>
                <a:spcPct val="150000"/>
              </a:lnSpc>
              <a:spcAft>
                <a:spcPts val="775"/>
              </a:spcAft>
              <a:buClr>
                <a:srgbClr val="000000"/>
              </a:buClr>
              <a:buSzPct val="100000"/>
              <a:buFont typeface="Wingdings" panose="05000000000000000000" pitchFamily="2" charset="2"/>
              <a:buChar char="v"/>
            </a:pPr>
            <a:r>
              <a:rPr lang="en-IN" sz="1200" b="1"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BLOCK DIAGRAM , </a:t>
            </a:r>
            <a:r>
              <a:rPr lang="en-IN" sz="1200"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CIRCUIT DIAGRAM</a:t>
            </a:r>
          </a:p>
          <a:p>
            <a:pPr marL="171450" indent="-171450" fontAlgn="base">
              <a:lnSpc>
                <a:spcPct val="150000"/>
              </a:lnSpc>
              <a:spcAft>
                <a:spcPts val="775"/>
              </a:spcAft>
              <a:buClr>
                <a:srgbClr val="000000"/>
              </a:buClr>
              <a:buSzPct val="100000"/>
              <a:buFont typeface="Wingdings" panose="05000000000000000000" pitchFamily="2" charset="2"/>
              <a:buChar char="v"/>
            </a:pPr>
            <a:r>
              <a:rPr lang="en-IN" sz="1200"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TENTATIVE COST , ADVANTAGES </a:t>
            </a:r>
          </a:p>
          <a:p>
            <a:pPr marL="171450" lvl="0" indent="-171450" fontAlgn="base">
              <a:lnSpc>
                <a:spcPct val="150000"/>
              </a:lnSpc>
              <a:spcAft>
                <a:spcPts val="775"/>
              </a:spcAft>
              <a:buClr>
                <a:srgbClr val="000000"/>
              </a:buClr>
              <a:buSzPct val="100000"/>
              <a:buFont typeface="Wingdings" panose="05000000000000000000" pitchFamily="2" charset="2"/>
              <a:buChar char="v"/>
            </a:pPr>
            <a:r>
              <a:rPr lang="en-IN" sz="1200"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RESULTS</a:t>
            </a:r>
          </a:p>
          <a:p>
            <a:pPr marL="171450" lvl="0" indent="-171450" fontAlgn="base">
              <a:lnSpc>
                <a:spcPct val="150000"/>
              </a:lnSpc>
              <a:spcAft>
                <a:spcPts val="775"/>
              </a:spcAft>
              <a:buClr>
                <a:srgbClr val="000000"/>
              </a:buClr>
              <a:buSzPct val="100000"/>
              <a:buFont typeface="Wingdings" panose="05000000000000000000" pitchFamily="2" charset="2"/>
              <a:buChar char="v"/>
            </a:pPr>
            <a:r>
              <a:rPr lang="en-IN" sz="1200" b="1" dirty="0">
                <a:effectLst/>
                <a:latin typeface="Times New Roman" panose="02020603050405020304" pitchFamily="18" charset="0"/>
                <a:ea typeface="Times New Roman" panose="02020603050405020304" pitchFamily="18" charset="0"/>
              </a:rPr>
              <a:t>FUTURE SCOPE</a:t>
            </a:r>
          </a:p>
          <a:p>
            <a:pPr marL="171450" indent="-171450" fontAlgn="base">
              <a:lnSpc>
                <a:spcPct val="150000"/>
              </a:lnSpc>
              <a:spcAft>
                <a:spcPts val="775"/>
              </a:spcAft>
              <a:buClr>
                <a:srgbClr val="000000"/>
              </a:buClr>
              <a:buSzPct val="100000"/>
              <a:buFont typeface="Wingdings" panose="05000000000000000000" pitchFamily="2" charset="2"/>
              <a:buChar char="v"/>
            </a:pPr>
            <a:r>
              <a:rPr lang="en-IN" sz="1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fontAlgn="base">
              <a:lnSpc>
                <a:spcPct val="150000"/>
              </a:lnSpc>
              <a:spcAft>
                <a:spcPts val="775"/>
              </a:spcAft>
              <a:buClr>
                <a:srgbClr val="000000"/>
              </a:buClr>
              <a:buSzPct val="100000"/>
              <a:buNone/>
            </a:pPr>
            <a:endParaRPr lang="en-IN" sz="1200" b="1" dirty="0"/>
          </a:p>
          <a:p>
            <a:endParaRPr lang="en-IN" dirty="0"/>
          </a:p>
        </p:txBody>
      </p:sp>
      <p:sp>
        <p:nvSpPr>
          <p:cNvPr id="4" name="Slide Number Placeholder 3">
            <a:extLst>
              <a:ext uri="{FF2B5EF4-FFF2-40B4-BE49-F238E27FC236}">
                <a16:creationId xmlns:a16="http://schemas.microsoft.com/office/drawing/2014/main" id="{D3EB5C21-9E54-9200-2F30-F47FF0D2FD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866850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C6B4BA-064E-BC58-F138-80FA9CFFC9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4" name="TextBox 3">
            <a:extLst>
              <a:ext uri="{FF2B5EF4-FFF2-40B4-BE49-F238E27FC236}">
                <a16:creationId xmlns:a16="http://schemas.microsoft.com/office/drawing/2014/main" id="{E6295B70-855F-67E8-2384-2F380DF583A6}"/>
              </a:ext>
            </a:extLst>
          </p:cNvPr>
          <p:cNvSpPr txBox="1"/>
          <p:nvPr/>
        </p:nvSpPr>
        <p:spPr>
          <a:xfrm>
            <a:off x="0" y="-3685419"/>
            <a:ext cx="9413823" cy="4397999"/>
          </a:xfrm>
          <a:prstGeom prst="rect">
            <a:avLst/>
          </a:prstGeom>
          <a:noFill/>
        </p:spPr>
        <p:txBody>
          <a:bodyPr wrap="square">
            <a:spAutoFit/>
          </a:bodyPr>
          <a:lstStyle/>
          <a:p>
            <a:pPr>
              <a:lnSpc>
                <a:spcPct val="150000"/>
              </a:lnSpc>
              <a:spcAft>
                <a:spcPts val="1000"/>
              </a:spcAft>
            </a:pPr>
            <a:endPar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CB65997-C48A-5C4C-1052-F590C94B45C6}"/>
              </a:ext>
            </a:extLst>
          </p:cNvPr>
          <p:cNvSpPr txBox="1"/>
          <p:nvPr/>
        </p:nvSpPr>
        <p:spPr>
          <a:xfrm>
            <a:off x="322288" y="-2301297"/>
            <a:ext cx="8304551" cy="6449266"/>
          </a:xfrm>
          <a:prstGeom prst="rect">
            <a:avLst/>
          </a:prstGeom>
          <a:noFill/>
        </p:spPr>
        <p:txBody>
          <a:bodyPr wrap="square">
            <a:spAutoFit/>
          </a:bodyPr>
          <a:lstStyle/>
          <a:p>
            <a:pPr>
              <a:lnSpc>
                <a:spcPct val="150000"/>
              </a:lnSpc>
              <a:spcAft>
                <a:spcPts val="1000"/>
              </a:spcAft>
            </a:pPr>
            <a:endPar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Bringing AI into the Classroom. https://www.actua.ca/en/bringing-ai-into the classroom/, Dec. 2019</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Coronavirus 2019‐nCoV, CSSE . Coronavirus 2019‐nCoV Global Cases by Johns Hopkins CSSE.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Hui DSC, </a:t>
            </a:r>
            <a:r>
              <a:rPr lang="en-IN"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Zumla</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Severe acute respiratory syndrome: historical, epidemiologic, and clinical features. Infect Dis Clin North Am. 2019;33(4):869–889. [</a:t>
            </a:r>
            <a:r>
              <a:rPr lang="en-IN"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Crossref</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[PubMed], [Web of Science ®], [Google Scholar].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Tyrrell DA, Bynoe ML. Cultivation of viruses from a high proportion of patients with colds. Lancet 1966: 1: 76–77. [PubMed] [Google Scholar].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mj-lt"/>
              <a:buAutoNum type="arabicPeriod"/>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Wang C, </a:t>
            </a:r>
            <a:r>
              <a:rPr lang="en-IN"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Horby</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PW, Hayden FG, et al. A novel coronavirus outbreak of global health concern. Lancet. 2020;395(10223):470–473. [</a:t>
            </a:r>
            <a:r>
              <a:rPr lang="en-IN"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Crossref</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[PubMed], [Web of Science ®], [Google Scholar].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0398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EFDD4-3B6B-1187-98BD-6368BC7E19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4" name="TextBox 3">
            <a:extLst>
              <a:ext uri="{FF2B5EF4-FFF2-40B4-BE49-F238E27FC236}">
                <a16:creationId xmlns:a16="http://schemas.microsoft.com/office/drawing/2014/main" id="{E136AD96-C6B4-4242-534E-0DB81A5CC5C7}"/>
              </a:ext>
            </a:extLst>
          </p:cNvPr>
          <p:cNvSpPr txBox="1"/>
          <p:nvPr/>
        </p:nvSpPr>
        <p:spPr>
          <a:xfrm>
            <a:off x="386933" y="765454"/>
            <a:ext cx="7974767" cy="3612592"/>
          </a:xfrm>
          <a:prstGeom prst="rect">
            <a:avLst/>
          </a:prstGeom>
          <a:noFill/>
        </p:spPr>
        <p:txBody>
          <a:bodyPr wrap="square">
            <a:spAutoFit/>
          </a:bodyPr>
          <a:lstStyle/>
          <a:p>
            <a:pPr marL="342900" lvl="0" indent="-342900">
              <a:lnSpc>
                <a:spcPct val="150000"/>
              </a:lnSpc>
              <a:buFont typeface="+mj-lt"/>
              <a:buAutoNum type="arabicPeriod" startAt="6"/>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Webcam Pacman. https://storage.googleapis.com/tfjsexamples/webcam-transfer-learning/dist/index.html.Google Scholar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6"/>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WHO Coronavirus (COVID-19) Dashboard, Jun. 2021, [online] Available: https://covid19.who.int/.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6"/>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World Health Organization Coronavirus Disease 2019 (COVID-19) Situation Report-97. Available from: https://www.who.int/docs/default-source/coronaviruse/situation-reports/20200426-sitrep-97-covid-19.pdf [Google Scholar]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6"/>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Wu F, Zhao S, Yu B, et al. A new coronavirus associated with human respiratory disease in China. Nature. 2020; 579(7798):265–269. [</a:t>
            </a:r>
            <a:r>
              <a:rPr lang="en-IN"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Crossref</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[PubMed], [Web of Science ®], [Google Scholar]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mj-lt"/>
              <a:buAutoNum type="arabicPeriod" startAt="6"/>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Zhou P, Yang XL, Wang XG, et al. A pneumonia outbreak associated with a new coronavirus of probable bat origin. Nature. 2020;579(7798):270–273. [</a:t>
            </a:r>
            <a:r>
              <a:rPr lang="en-IN"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Crossref</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[PubMed], [Web of Science ®], [Google Scholar]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1840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65"/>
        <p:cNvGrpSpPr/>
        <p:nvPr/>
      </p:nvGrpSpPr>
      <p:grpSpPr>
        <a:xfrm>
          <a:off x="0" y="0"/>
          <a:ext cx="0" cy="0"/>
          <a:chOff x="0" y="0"/>
          <a:chExt cx="0" cy="0"/>
        </a:xfrm>
      </p:grpSpPr>
      <p:sp>
        <p:nvSpPr>
          <p:cNvPr id="1767" name="Google Shape;1767;p49"/>
          <p:cNvSpPr txBox="1"/>
          <p:nvPr/>
        </p:nvSpPr>
        <p:spPr>
          <a:xfrm>
            <a:off x="821287" y="2097074"/>
            <a:ext cx="6931800" cy="773542"/>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5400" dirty="0">
                <a:solidFill>
                  <a:schemeClr val="accent2">
                    <a:lumMod val="50000"/>
                  </a:schemeClr>
                </a:solidFill>
                <a:latin typeface="Algerian" panose="04020705040A02060702" pitchFamily="82" charset="0"/>
              </a:rPr>
              <a:t>THANK YOU</a:t>
            </a:r>
            <a:endParaRPr sz="5400" b="1" dirty="0">
              <a:solidFill>
                <a:schemeClr val="accent2">
                  <a:lumMod val="50000"/>
                </a:schemeClr>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A234-9E55-FD3D-D8B2-2A41AF62E035}"/>
              </a:ext>
            </a:extLst>
          </p:cNvPr>
          <p:cNvSpPr>
            <a:spLocks noGrp="1"/>
          </p:cNvSpPr>
          <p:nvPr>
            <p:ph type="title"/>
          </p:nvPr>
        </p:nvSpPr>
        <p:spPr/>
        <p:txBody>
          <a:bodyPr/>
          <a:lstStyle/>
          <a:p>
            <a:r>
              <a:rPr lang="en-IN" sz="2400" b="1" dirty="0">
                <a:solidFill>
                  <a:schemeClr val="accent5"/>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INTRODUCTION</a:t>
            </a:r>
            <a:endParaRPr lang="en-IN" sz="2400"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5677143-E43B-5090-C8D2-3DE4DB02EA3D}"/>
              </a:ext>
            </a:extLst>
          </p:cNvPr>
          <p:cNvSpPr>
            <a:spLocks noGrp="1"/>
          </p:cNvSpPr>
          <p:nvPr>
            <p:ph type="body" idx="1"/>
          </p:nvPr>
        </p:nvSpPr>
        <p:spPr>
          <a:xfrm>
            <a:off x="-97436" y="1341620"/>
            <a:ext cx="9376347" cy="3964898"/>
          </a:xfrm>
        </p:spPr>
        <p:txBody>
          <a:bodyPr/>
          <a:lstStyle/>
          <a:p>
            <a:pPr marL="891540" marR="635635" indent="-171450" algn="just">
              <a:lnSpc>
                <a:spcPct val="150000"/>
              </a:lnSpc>
              <a:spcAft>
                <a:spcPts val="875"/>
              </a:spcAft>
              <a:buClr>
                <a:schemeClr val="accent4">
                  <a:lumMod val="50000"/>
                </a:schemeClr>
              </a:buClr>
              <a:buSzPct val="100000"/>
              <a:buFont typeface="Wingdings" panose="05000000000000000000" pitchFamily="2" charset="2"/>
              <a:buChar char="v"/>
            </a:pPr>
            <a:r>
              <a:rPr lang="en-IN" sz="1400" dirty="0">
                <a:effectLst/>
                <a:latin typeface="Times New Roman" panose="02020603050405020304" pitchFamily="18" charset="0"/>
                <a:ea typeface="Times New Roman" panose="02020603050405020304" pitchFamily="18" charset="0"/>
              </a:rPr>
              <a:t> Our country is densely populated where, some people are alert and aware , while some are careless and We can not put everyone’s life in danger on their innocence .</a:t>
            </a:r>
          </a:p>
          <a:p>
            <a:pPr marL="891540" marR="635635" indent="-171450" algn="just">
              <a:lnSpc>
                <a:spcPct val="150000"/>
              </a:lnSpc>
              <a:spcAft>
                <a:spcPts val="875"/>
              </a:spcAft>
              <a:buClr>
                <a:schemeClr val="accent4">
                  <a:lumMod val="50000"/>
                </a:schemeClr>
              </a:buClr>
              <a:buSzPct val="100000"/>
              <a:buFont typeface="Wingdings" panose="05000000000000000000" pitchFamily="2" charset="2"/>
              <a:buChar char="v"/>
            </a:pPr>
            <a:r>
              <a:rPr lang="en-IN" sz="1400" dirty="0">
                <a:effectLst/>
                <a:latin typeface="Calibri" panose="020F0502020204030204" pitchFamily="34" charset="0"/>
                <a:ea typeface="Calibri" panose="020F0502020204030204" pitchFamily="34" charset="0"/>
              </a:rPr>
              <a:t> Covid-19 Pandemic is not over yet and we all are well aware of </a:t>
            </a:r>
            <a:r>
              <a:rPr lang="en-IN" sz="1400" dirty="0">
                <a:latin typeface="Calibri" panose="020F0502020204030204" pitchFamily="34" charset="0"/>
                <a:ea typeface="Calibri" panose="020F0502020204030204" pitchFamily="34" charset="0"/>
              </a:rPr>
              <a:t>this deadliest tragedy ever.</a:t>
            </a:r>
            <a:endParaRPr lang="en-IN" sz="1400" dirty="0">
              <a:effectLst/>
              <a:latin typeface="Calibri" panose="020F0502020204030204" pitchFamily="34" charset="0"/>
              <a:ea typeface="Calibri" panose="020F0502020204030204" pitchFamily="34" charset="0"/>
            </a:endParaRPr>
          </a:p>
          <a:p>
            <a:pPr marL="891540" marR="635635" indent="-171450" algn="just">
              <a:lnSpc>
                <a:spcPct val="150000"/>
              </a:lnSpc>
              <a:spcAft>
                <a:spcPts val="875"/>
              </a:spcAft>
              <a:buClr>
                <a:schemeClr val="accent4">
                  <a:lumMod val="50000"/>
                </a:schemeClr>
              </a:buClr>
              <a:buSzPct val="100000"/>
              <a:buFont typeface="Wingdings" panose="05000000000000000000" pitchFamily="2" charset="2"/>
              <a:buChar char="v"/>
            </a:pPr>
            <a:r>
              <a:rPr lang="en-IN" sz="1400" dirty="0">
                <a:effectLst/>
                <a:latin typeface="Times New Roman" panose="02020603050405020304" pitchFamily="18" charset="0"/>
                <a:ea typeface="Times New Roman" panose="02020603050405020304" pitchFamily="18" charset="0"/>
              </a:rPr>
              <a:t> During this COVID-19 pandemic the mask plays a vital role in preventing the people from the spread of the disease . Even before this pandemic some industries like chemicals industries, paint industries, cotton industries , etc. Masks are the important thing to prevent the individual life from various diseases. </a:t>
            </a:r>
          </a:p>
          <a:p>
            <a:pPr marL="891540" marR="635635" indent="-171450" algn="just">
              <a:lnSpc>
                <a:spcPct val="150000"/>
              </a:lnSpc>
              <a:spcAft>
                <a:spcPts val="875"/>
              </a:spcAft>
              <a:buClr>
                <a:schemeClr val="accent4">
                  <a:lumMod val="50000"/>
                </a:schemeClr>
              </a:buClr>
              <a:buSzPct val="100000"/>
              <a:buFont typeface="Wingdings" panose="05000000000000000000" pitchFamily="2" charset="2"/>
              <a:buChar char="v"/>
            </a:pPr>
            <a:r>
              <a:rPr lang="en-IN" sz="1400" dirty="0">
                <a:effectLst/>
                <a:latin typeface="Times New Roman" panose="02020603050405020304" pitchFamily="18" charset="0"/>
                <a:ea typeface="Times New Roman" panose="02020603050405020304" pitchFamily="18" charset="0"/>
              </a:rPr>
              <a:t> We are currently focusing on the prevention of spread of COVID-19 in public places like ATM’S where people did not wear the mask and spread or being infected by the virus. It’s complex task if we use a human power to monitor the individuals in the public as well as high cost too. </a:t>
            </a:r>
            <a:endParaRPr lang="en-IN" sz="1400" dirty="0">
              <a:effectLst/>
              <a:latin typeface="Calibri" panose="020F0502020204030204" pitchFamily="34" charset="0"/>
              <a:ea typeface="Calibri" panose="020F0502020204030204" pitchFamily="34" charset="0"/>
            </a:endParaRPr>
          </a:p>
          <a:p>
            <a:endParaRPr lang="en-IN" dirty="0"/>
          </a:p>
        </p:txBody>
      </p:sp>
      <p:sp>
        <p:nvSpPr>
          <p:cNvPr id="4" name="Slide Number Placeholder 3">
            <a:extLst>
              <a:ext uri="{FF2B5EF4-FFF2-40B4-BE49-F238E27FC236}">
                <a16:creationId xmlns:a16="http://schemas.microsoft.com/office/drawing/2014/main" id="{4F08768E-F3F5-818C-95F0-F9F0B4411D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225089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83C4A5-FD5D-7EA3-6F76-8F407833DF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4" name="Picture 3">
            <a:extLst>
              <a:ext uri="{FF2B5EF4-FFF2-40B4-BE49-F238E27FC236}">
                <a16:creationId xmlns:a16="http://schemas.microsoft.com/office/drawing/2014/main" id="{E38400E7-F848-D0DF-4D4A-A579891F6E48}"/>
              </a:ext>
            </a:extLst>
          </p:cNvPr>
          <p:cNvPicPr>
            <a:picLocks noChangeAspect="1"/>
          </p:cNvPicPr>
          <p:nvPr/>
        </p:nvPicPr>
        <p:blipFill>
          <a:blip r:embed="rId2"/>
          <a:stretch>
            <a:fillRect/>
          </a:stretch>
        </p:blipFill>
        <p:spPr>
          <a:xfrm>
            <a:off x="4197875" y="736579"/>
            <a:ext cx="4106676" cy="3670342"/>
          </a:xfrm>
          <a:prstGeom prst="rect">
            <a:avLst/>
          </a:prstGeom>
        </p:spPr>
      </p:pic>
      <p:pic>
        <p:nvPicPr>
          <p:cNvPr id="6" name="Picture 5">
            <a:extLst>
              <a:ext uri="{FF2B5EF4-FFF2-40B4-BE49-F238E27FC236}">
                <a16:creationId xmlns:a16="http://schemas.microsoft.com/office/drawing/2014/main" id="{9B9AB311-C817-3F46-DADB-F5E1F608BB67}"/>
              </a:ext>
            </a:extLst>
          </p:cNvPr>
          <p:cNvPicPr>
            <a:picLocks noChangeAspect="1"/>
          </p:cNvPicPr>
          <p:nvPr/>
        </p:nvPicPr>
        <p:blipFill>
          <a:blip r:embed="rId3"/>
          <a:stretch>
            <a:fillRect/>
          </a:stretch>
        </p:blipFill>
        <p:spPr>
          <a:xfrm>
            <a:off x="690445" y="736579"/>
            <a:ext cx="3029664" cy="4010309"/>
          </a:xfrm>
          <a:prstGeom prst="rect">
            <a:avLst/>
          </a:prstGeom>
        </p:spPr>
      </p:pic>
    </p:spTree>
    <p:extLst>
      <p:ext uri="{BB962C8B-B14F-4D97-AF65-F5344CB8AC3E}">
        <p14:creationId xmlns:p14="http://schemas.microsoft.com/office/powerpoint/2010/main" val="2481597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6ABFB-355B-2784-1832-AB2960AA60E9}"/>
              </a:ext>
            </a:extLst>
          </p:cNvPr>
          <p:cNvSpPr>
            <a:spLocks noGrp="1"/>
          </p:cNvSpPr>
          <p:nvPr>
            <p:ph type="title"/>
          </p:nvPr>
        </p:nvSpPr>
        <p:spPr>
          <a:xfrm>
            <a:off x="344774" y="422555"/>
            <a:ext cx="5396459" cy="766200"/>
          </a:xfrm>
        </p:spPr>
        <p:txBody>
          <a:bodyPr/>
          <a:lstStyle/>
          <a:p>
            <a:r>
              <a:rPr lang="en-IN" sz="2400" b="1" dirty="0">
                <a:solidFill>
                  <a:schemeClr val="accent5"/>
                </a:solidFill>
                <a:effectLst/>
                <a:latin typeface="Times New Roman" panose="02020603050405020304" pitchFamily="18" charset="0"/>
                <a:ea typeface="Calibri" panose="020F0502020204030204" pitchFamily="34" charset="0"/>
                <a:cs typeface="Times New Roman" panose="02020603050405020304" pitchFamily="18" charset="0"/>
              </a:rPr>
              <a:t>PROJECT PROPOSAL AND SCOPE</a:t>
            </a:r>
            <a:endParaRPr lang="en-IN" sz="2400" dirty="0">
              <a:solidFill>
                <a:schemeClr val="accent5"/>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5D3C7BC-69C4-7CB3-6C4E-18108904C7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4" name="TextBox 3">
            <a:extLst>
              <a:ext uri="{FF2B5EF4-FFF2-40B4-BE49-F238E27FC236}">
                <a16:creationId xmlns:a16="http://schemas.microsoft.com/office/drawing/2014/main" id="{9414D82A-13AC-11D1-A3EB-C8C3529270BB}"/>
              </a:ext>
            </a:extLst>
          </p:cNvPr>
          <p:cNvSpPr txBox="1"/>
          <p:nvPr/>
        </p:nvSpPr>
        <p:spPr>
          <a:xfrm>
            <a:off x="-699853" y="1188755"/>
            <a:ext cx="9626496" cy="3821559"/>
          </a:xfrm>
          <a:prstGeom prst="rect">
            <a:avLst/>
          </a:prstGeom>
          <a:noFill/>
        </p:spPr>
        <p:txBody>
          <a:bodyPr wrap="square" rtlCol="0">
            <a:spAutoFit/>
          </a:bodyPr>
          <a:lstStyle/>
          <a:p>
            <a:pPr marL="891540" indent="-171450" algn="just">
              <a:lnSpc>
                <a:spcPct val="150000"/>
              </a:lnSpc>
              <a:spcAft>
                <a:spcPts val="1085"/>
              </a:spcAft>
              <a:buFont typeface="Wingdings" panose="05000000000000000000" pitchFamily="2" charset="2"/>
              <a:buChar char="v"/>
            </a:pPr>
            <a:r>
              <a:rPr lang="en-IN" dirty="0">
                <a:effectLst/>
                <a:latin typeface="Times New Roman" panose="02020603050405020304" pitchFamily="18" charset="0"/>
                <a:ea typeface="Times New Roman" panose="02020603050405020304" pitchFamily="18" charset="0"/>
              </a:rPr>
              <a:t>Wearing mask plays a major role in this current pandemic situation and we know that it is the only way to prevent yourself from the virus but many of us don’t care about this.</a:t>
            </a:r>
          </a:p>
          <a:p>
            <a:pPr marL="891540" indent="-171450" algn="just">
              <a:lnSpc>
                <a:spcPct val="150000"/>
              </a:lnSpc>
              <a:spcAft>
                <a:spcPts val="1085"/>
              </a:spcAft>
              <a:buFont typeface="Wingdings" panose="05000000000000000000" pitchFamily="2" charset="2"/>
              <a:buChar char="v"/>
            </a:pPr>
            <a:r>
              <a:rPr lang="en-IN" dirty="0">
                <a:effectLst/>
                <a:latin typeface="Times New Roman" panose="02020603050405020304" pitchFamily="18" charset="0"/>
                <a:ea typeface="Times New Roman" panose="02020603050405020304" pitchFamily="18" charset="0"/>
              </a:rPr>
              <a:t> People now roaming in the public places like ATM’s, malls, etc., without wearing mask. The government also can’t able to monitor each of them individually. </a:t>
            </a:r>
            <a:endParaRPr lang="en-IN" dirty="0">
              <a:effectLst/>
              <a:latin typeface="Calibri" panose="020F0502020204030204" pitchFamily="34" charset="0"/>
              <a:ea typeface="Calibri" panose="020F0502020204030204" pitchFamily="34" charset="0"/>
            </a:endParaRPr>
          </a:p>
          <a:p>
            <a:pPr marL="891540" indent="-171450" algn="just">
              <a:lnSpc>
                <a:spcPct val="150000"/>
              </a:lnSpc>
              <a:spcAft>
                <a:spcPts val="15"/>
              </a:spcAft>
              <a:buFont typeface="Wingdings" panose="05000000000000000000" pitchFamily="2" charset="2"/>
              <a:buChar char="v"/>
            </a:pPr>
            <a:r>
              <a:rPr lang="en-IN" dirty="0">
                <a:effectLst/>
                <a:latin typeface="Times New Roman" panose="02020603050405020304" pitchFamily="18" charset="0"/>
                <a:ea typeface="Times New Roman" panose="02020603050405020304" pitchFamily="18" charset="0"/>
              </a:rPr>
              <a:t> And not only in this pandemic situation in general mask kind of protective equipment’s are mandatory to work in industries those having toxic environment or those cause a health issue in a long term. But both the workers and the organization didn’t care about that. So, to monitor this we are going to give a solution with the of- Face Mask Detection Based Automatic Door Lock System . </a:t>
            </a:r>
          </a:p>
          <a:p>
            <a:pPr marL="891540" indent="-171450" algn="just">
              <a:lnSpc>
                <a:spcPct val="150000"/>
              </a:lnSpc>
              <a:spcAft>
                <a:spcPts val="15"/>
              </a:spcAft>
              <a:buFont typeface="Wingdings" panose="05000000000000000000" pitchFamily="2" charset="2"/>
              <a:buChar char="v"/>
            </a:pPr>
            <a:r>
              <a:rPr lang="en-IN" dirty="0">
                <a:latin typeface="Times New Roman" panose="02020603050405020304" pitchFamily="18" charset="0"/>
                <a:ea typeface="Times New Roman" panose="02020603050405020304" pitchFamily="18" charset="0"/>
              </a:rPr>
              <a:t> </a:t>
            </a:r>
            <a:r>
              <a:rPr lang="en-IN" dirty="0">
                <a:effectLst/>
                <a:latin typeface="Times New Roman" panose="02020603050405020304" pitchFamily="18" charset="0"/>
                <a:ea typeface="Times New Roman" panose="02020603050405020304" pitchFamily="18" charset="0"/>
              </a:rPr>
              <a:t>An IoT-enabled smart door is developed to detect face masks that can enhance public safety. This will help to reduce manpower while also providing an extra layer of protection against the spread of Covid-19 infection.</a:t>
            </a:r>
            <a:endParaRPr lang="en-IN"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635246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21EC6-6375-AEC1-7E42-5D20E25736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TextBox 4">
            <a:extLst>
              <a:ext uri="{FF2B5EF4-FFF2-40B4-BE49-F238E27FC236}">
                <a16:creationId xmlns:a16="http://schemas.microsoft.com/office/drawing/2014/main" id="{091C7EF1-5080-BE38-A3DE-48241049012E}"/>
              </a:ext>
            </a:extLst>
          </p:cNvPr>
          <p:cNvSpPr txBox="1"/>
          <p:nvPr/>
        </p:nvSpPr>
        <p:spPr>
          <a:xfrm>
            <a:off x="262327" y="299803"/>
            <a:ext cx="7300211" cy="738664"/>
          </a:xfrm>
          <a:prstGeom prst="rect">
            <a:avLst/>
          </a:prstGeom>
          <a:noFill/>
        </p:spPr>
        <p:txBody>
          <a:bodyPr wrap="square" rtlCol="0">
            <a:spAutoFit/>
          </a:bodyPr>
          <a:lstStyle/>
          <a:p>
            <a:pPr marL="285750" indent="-285750">
              <a:buFont typeface="Wingdings" panose="05000000000000000000" pitchFamily="2" charset="2"/>
              <a:buChar char="v"/>
            </a:pPr>
            <a:r>
              <a:rPr lang="en-IN" sz="1400" dirty="0">
                <a:effectLst/>
                <a:latin typeface="Times New Roman" panose="02020603050405020304" pitchFamily="18" charset="0"/>
                <a:ea typeface="Times New Roman" panose="02020603050405020304" pitchFamily="18" charset="0"/>
              </a:rPr>
              <a:t>So, we are providing a solution using the : </a:t>
            </a:r>
            <a:r>
              <a:rPr lang="en-IN" sz="1400" b="1" dirty="0">
                <a:solidFill>
                  <a:schemeClr val="accent2">
                    <a:lumMod val="75000"/>
                  </a:schemeClr>
                </a:solidFill>
                <a:effectLst/>
                <a:latin typeface="Sitka Text Semibold" pitchFamily="2" charset="0"/>
                <a:ea typeface="Times New Roman" panose="02020603050405020304" pitchFamily="18" charset="0"/>
              </a:rPr>
              <a:t>Face Mask Detection Based Automate Door Lock System</a:t>
            </a:r>
            <a:r>
              <a:rPr lang="en-IN" sz="1400" dirty="0">
                <a:solidFill>
                  <a:schemeClr val="accent2">
                    <a:lumMod val="75000"/>
                  </a:schemeClr>
                </a:solidFill>
                <a:effectLst/>
                <a:latin typeface="Sitka Text Semibold" pitchFamily="2" charset="0"/>
                <a:ea typeface="Times New Roman" panose="02020603050405020304" pitchFamily="18" charset="0"/>
              </a:rPr>
              <a:t> </a:t>
            </a:r>
            <a:endParaRPr lang="en-IN" sz="1400" dirty="0">
              <a:effectLst/>
              <a:latin typeface="Calibri" panose="020F0502020204030204" pitchFamily="34" charset="0"/>
              <a:ea typeface="Calibri" panose="020F0502020204030204" pitchFamily="34" charset="0"/>
            </a:endParaRPr>
          </a:p>
          <a:p>
            <a:endParaRPr lang="en-IN" dirty="0"/>
          </a:p>
        </p:txBody>
      </p:sp>
      <p:sp>
        <p:nvSpPr>
          <p:cNvPr id="6" name="TextBox 5">
            <a:extLst>
              <a:ext uri="{FF2B5EF4-FFF2-40B4-BE49-F238E27FC236}">
                <a16:creationId xmlns:a16="http://schemas.microsoft.com/office/drawing/2014/main" id="{8D4F247B-74C9-2238-E7C3-AE87A82FF53C}"/>
              </a:ext>
            </a:extLst>
          </p:cNvPr>
          <p:cNvSpPr txBox="1"/>
          <p:nvPr/>
        </p:nvSpPr>
        <p:spPr>
          <a:xfrm>
            <a:off x="262327" y="1068447"/>
            <a:ext cx="6145967" cy="738664"/>
          </a:xfrm>
          <a:prstGeom prst="rect">
            <a:avLst/>
          </a:prstGeom>
          <a:noFill/>
        </p:spPr>
        <p:txBody>
          <a:bodyPr wrap="square" rtlCol="0">
            <a:spAutoFit/>
          </a:bodyPr>
          <a:lstStyle/>
          <a:p>
            <a:pPr marL="285750" indent="-285750">
              <a:buFont typeface="Wingdings" panose="05000000000000000000" pitchFamily="2" charset="2"/>
              <a:buChar char="v"/>
            </a:pPr>
            <a:r>
              <a:rPr lang="en-IN" sz="1400" dirty="0">
                <a:effectLst/>
                <a:latin typeface="Times New Roman" panose="02020603050405020304" pitchFamily="18" charset="0"/>
                <a:ea typeface="Times New Roman" panose="02020603050405020304" pitchFamily="18" charset="0"/>
              </a:rPr>
              <a:t>In a simple word if an individual wearing a mask means he/she will be allowed to enter otherwise the door will not open</a:t>
            </a:r>
            <a:r>
              <a:rPr lang="en-IN" sz="1400" b="1" dirty="0">
                <a:effectLst/>
                <a:latin typeface="Times New Roman" panose="02020603050405020304" pitchFamily="18" charset="0"/>
                <a:ea typeface="Times New Roman" panose="02020603050405020304" pitchFamily="18" charset="0"/>
              </a:rPr>
              <a:t>.</a:t>
            </a:r>
            <a:br>
              <a:rPr lang="en-IN" sz="1400" b="1" dirty="0">
                <a:effectLst/>
                <a:latin typeface="Calibri" panose="020F0502020204030204" pitchFamily="34" charset="0"/>
                <a:ea typeface="Calibri" panose="020F0502020204030204" pitchFamily="34" charset="0"/>
              </a:rPr>
            </a:br>
            <a:endParaRPr lang="en-IN" dirty="0"/>
          </a:p>
        </p:txBody>
      </p:sp>
      <p:pic>
        <p:nvPicPr>
          <p:cNvPr id="8" name="gv">
            <a:hlinkClick r:id="" action="ppaction://media"/>
            <a:extLst>
              <a:ext uri="{FF2B5EF4-FFF2-40B4-BE49-F238E27FC236}">
                <a16:creationId xmlns:a16="http://schemas.microsoft.com/office/drawing/2014/main" id="{569AB1E4-5E48-4106-0F99-308DA5BFEE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2210" y="2946415"/>
            <a:ext cx="3597639" cy="1978879"/>
          </a:xfrm>
          <a:prstGeom prst="rect">
            <a:avLst/>
          </a:prstGeom>
          <a:noFill/>
          <a:ln>
            <a:noFill/>
          </a:ln>
        </p:spPr>
      </p:pic>
    </p:spTree>
    <p:extLst>
      <p:ext uri="{BB962C8B-B14F-4D97-AF65-F5344CB8AC3E}">
        <p14:creationId xmlns:p14="http://schemas.microsoft.com/office/powerpoint/2010/main" val="285559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6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401" name="Google Shape;401;p26"/>
          <p:cNvGrpSpPr/>
          <p:nvPr/>
        </p:nvGrpSpPr>
        <p:grpSpPr>
          <a:xfrm>
            <a:off x="376632" y="1255981"/>
            <a:ext cx="2951407" cy="546152"/>
            <a:chOff x="-1535283" y="1287960"/>
            <a:chExt cx="11486579" cy="2067200"/>
          </a:xfrm>
        </p:grpSpPr>
        <p:sp>
          <p:nvSpPr>
            <p:cNvPr id="402" name="Google Shape;402;p26"/>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3" name="Google Shape;403;p26"/>
            <p:cNvSpPr/>
            <p:nvPr/>
          </p:nvSpPr>
          <p:spPr>
            <a:xfrm rot="10800000" flipH="1">
              <a:off x="-308909" y="1697039"/>
              <a:ext cx="9030600"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4" name="Google Shape;404;p26"/>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5" name="Google Shape;405;p26"/>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6" name="Google Shape;406;p26"/>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407" name="Google Shape;407;p26"/>
          <p:cNvSpPr txBox="1">
            <a:spLocks noGrp="1"/>
          </p:cNvSpPr>
          <p:nvPr>
            <p:ph type="ctrTitle" idx="4294967295"/>
          </p:nvPr>
        </p:nvSpPr>
        <p:spPr>
          <a:xfrm>
            <a:off x="2323475" y="431323"/>
            <a:ext cx="6535711" cy="509780"/>
          </a:xfrm>
          <a:prstGeom prst="rect">
            <a:avLst/>
          </a:prstGeom>
        </p:spPr>
        <p:txBody>
          <a:bodyPr spcFirstLastPara="1" wrap="square" lIns="91425" tIns="91425" rIns="91425" bIns="91425" anchor="ctr" anchorCtr="0">
            <a:noAutofit/>
          </a:bodyPr>
          <a:lstStyle/>
          <a:p>
            <a:pPr algn="ctr"/>
            <a:r>
              <a:rPr lang="en-IN" sz="1800" dirty="0">
                <a:solidFill>
                  <a:schemeClr val="accent4">
                    <a:lumMod val="25000"/>
                  </a:schemeClr>
                </a:solidFill>
                <a:effectLst/>
                <a:latin typeface="Times New Roman" panose="02020603050405020304" pitchFamily="18" charset="0"/>
                <a:ea typeface="Times New Roman" panose="02020603050405020304" pitchFamily="18" charset="0"/>
              </a:rPr>
              <a:t>SOFTWARE / SYSTEM REQUIREMENT  SPECIFICATION</a:t>
            </a:r>
            <a:br>
              <a:rPr lang="en-IN" sz="1800" dirty="0">
                <a:solidFill>
                  <a:srgbClr val="0070C0"/>
                </a:solidFill>
                <a:effectLst/>
                <a:latin typeface="Times New Roman" panose="02020603050405020304" pitchFamily="18" charset="0"/>
                <a:ea typeface="Times New Roman" panose="02020603050405020304" pitchFamily="18" charset="0"/>
              </a:rPr>
            </a:br>
            <a:r>
              <a:rPr lang="en-IN" sz="1800" b="1" u="sng" dirty="0">
                <a:solidFill>
                  <a:schemeClr val="bg2"/>
                </a:solidFill>
                <a:effectLst/>
                <a:latin typeface="Times New Roman" panose="02020603050405020304" pitchFamily="18" charset="0"/>
                <a:ea typeface="Times New Roman" panose="02020603050405020304" pitchFamily="18" charset="0"/>
              </a:rPr>
              <a:t>COMPONENTS </a:t>
            </a:r>
            <a:r>
              <a:rPr lang="en-IN" sz="1800" u="sng" dirty="0">
                <a:solidFill>
                  <a:schemeClr val="bg2"/>
                </a:solidFill>
                <a:latin typeface="Times New Roman" panose="02020603050405020304" pitchFamily="18" charset="0"/>
                <a:ea typeface="Times New Roman" panose="02020603050405020304" pitchFamily="18" charset="0"/>
              </a:rPr>
              <a:t>U</a:t>
            </a:r>
            <a:r>
              <a:rPr lang="en-IN" sz="1800" b="1" u="sng" dirty="0">
                <a:solidFill>
                  <a:schemeClr val="bg2"/>
                </a:solidFill>
                <a:effectLst/>
                <a:latin typeface="Times New Roman" panose="02020603050405020304" pitchFamily="18" charset="0"/>
                <a:ea typeface="Times New Roman" panose="02020603050405020304" pitchFamily="18" charset="0"/>
              </a:rPr>
              <a:t>SED IN </a:t>
            </a:r>
            <a:r>
              <a:rPr lang="en-IN" sz="1800" u="sng" dirty="0">
                <a:solidFill>
                  <a:schemeClr val="bg2"/>
                </a:solidFill>
                <a:latin typeface="Times New Roman" panose="02020603050405020304" pitchFamily="18" charset="0"/>
                <a:ea typeface="Times New Roman" panose="02020603050405020304" pitchFamily="18" charset="0"/>
              </a:rPr>
              <a:t>T</a:t>
            </a:r>
            <a:r>
              <a:rPr lang="en-IN" sz="1800" b="1" u="sng" dirty="0">
                <a:solidFill>
                  <a:schemeClr val="bg2"/>
                </a:solidFill>
                <a:effectLst/>
                <a:latin typeface="Times New Roman" panose="02020603050405020304" pitchFamily="18" charset="0"/>
                <a:ea typeface="Times New Roman" panose="02020603050405020304" pitchFamily="18" charset="0"/>
              </a:rPr>
              <a:t>HIS PROJECT</a:t>
            </a:r>
            <a:r>
              <a:rPr lang="en-IN" sz="1800" b="1" u="sng" dirty="0">
                <a:solidFill>
                  <a:schemeClr val="bg2"/>
                </a:solidFill>
                <a:effectLst/>
                <a:latin typeface="Calibri" panose="020F0502020204030204" pitchFamily="34" charset="0"/>
                <a:ea typeface="Calibri" panose="020F0502020204030204" pitchFamily="34" charset="0"/>
              </a:rPr>
              <a:t> </a:t>
            </a:r>
            <a:br>
              <a:rPr lang="en-IN" sz="1800" b="1" dirty="0">
                <a:solidFill>
                  <a:schemeClr val="bg2"/>
                </a:solidFill>
                <a:effectLst/>
                <a:latin typeface="Calibri" panose="020F0502020204030204" pitchFamily="34" charset="0"/>
                <a:ea typeface="Calibri" panose="020F0502020204030204" pitchFamily="34" charset="0"/>
              </a:rPr>
            </a:br>
            <a:br>
              <a:rPr lang="en-IN" sz="1800" dirty="0">
                <a:solidFill>
                  <a:schemeClr val="bg2"/>
                </a:solidFill>
                <a:effectLst/>
                <a:latin typeface="Times New Roman" panose="02020603050405020304" pitchFamily="18" charset="0"/>
                <a:ea typeface="Times New Roman" panose="02020603050405020304" pitchFamily="18" charset="0"/>
              </a:rPr>
            </a:br>
            <a:endParaRPr sz="1800" dirty="0">
              <a:solidFill>
                <a:schemeClr val="bg2"/>
              </a:solidFill>
            </a:endParaRPr>
          </a:p>
        </p:txBody>
      </p:sp>
      <p:sp>
        <p:nvSpPr>
          <p:cNvPr id="409" name="Google Shape;409;p26"/>
          <p:cNvSpPr txBox="1">
            <a:spLocks noGrp="1"/>
          </p:cNvSpPr>
          <p:nvPr>
            <p:ph type="ctrTitle" idx="4294967295"/>
          </p:nvPr>
        </p:nvSpPr>
        <p:spPr>
          <a:xfrm>
            <a:off x="2613475" y="3693600"/>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100%</a:t>
            </a:r>
            <a:endParaRPr sz="3000" dirty="0"/>
          </a:p>
        </p:txBody>
      </p:sp>
      <p:sp>
        <p:nvSpPr>
          <p:cNvPr id="411" name="Google Shape;411;p26"/>
          <p:cNvSpPr txBox="1">
            <a:spLocks noGrp="1"/>
          </p:cNvSpPr>
          <p:nvPr>
            <p:ph type="ctrTitle" idx="4294967295"/>
          </p:nvPr>
        </p:nvSpPr>
        <p:spPr>
          <a:xfrm>
            <a:off x="2613475" y="2242059"/>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185,244 users</a:t>
            </a:r>
            <a:endParaRPr sz="3000" dirty="0"/>
          </a:p>
        </p:txBody>
      </p:sp>
      <p:sp>
        <p:nvSpPr>
          <p:cNvPr id="413" name="Google Shape;413;p2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2AAFBA78-1F6A-F47C-8CEA-16173385F2BD}"/>
              </a:ext>
            </a:extLst>
          </p:cNvPr>
          <p:cNvPicPr>
            <a:picLocks noChangeAspect="1"/>
          </p:cNvPicPr>
          <p:nvPr/>
        </p:nvPicPr>
        <p:blipFill>
          <a:blip r:embed="rId3"/>
          <a:stretch>
            <a:fillRect/>
          </a:stretch>
        </p:blipFill>
        <p:spPr>
          <a:xfrm>
            <a:off x="345055" y="1769752"/>
            <a:ext cx="2950720" cy="542591"/>
          </a:xfrm>
          <a:prstGeom prst="rect">
            <a:avLst/>
          </a:prstGeom>
        </p:spPr>
      </p:pic>
      <p:pic>
        <p:nvPicPr>
          <p:cNvPr id="4" name="Picture 3">
            <a:extLst>
              <a:ext uri="{FF2B5EF4-FFF2-40B4-BE49-F238E27FC236}">
                <a16:creationId xmlns:a16="http://schemas.microsoft.com/office/drawing/2014/main" id="{EB59056A-229B-CFD1-280C-45E39F87C372}"/>
              </a:ext>
            </a:extLst>
          </p:cNvPr>
          <p:cNvPicPr>
            <a:picLocks noChangeAspect="1"/>
          </p:cNvPicPr>
          <p:nvPr/>
        </p:nvPicPr>
        <p:blipFill>
          <a:blip r:embed="rId3"/>
          <a:stretch>
            <a:fillRect/>
          </a:stretch>
        </p:blipFill>
        <p:spPr>
          <a:xfrm>
            <a:off x="345055" y="2297995"/>
            <a:ext cx="2950720" cy="542591"/>
          </a:xfrm>
          <a:prstGeom prst="rect">
            <a:avLst/>
          </a:prstGeom>
        </p:spPr>
      </p:pic>
      <p:pic>
        <p:nvPicPr>
          <p:cNvPr id="5" name="Picture 4">
            <a:extLst>
              <a:ext uri="{FF2B5EF4-FFF2-40B4-BE49-F238E27FC236}">
                <a16:creationId xmlns:a16="http://schemas.microsoft.com/office/drawing/2014/main" id="{CA01904B-10E6-EBAD-0A8E-385E4B4D73BA}"/>
              </a:ext>
            </a:extLst>
          </p:cNvPr>
          <p:cNvPicPr>
            <a:picLocks noChangeAspect="1"/>
          </p:cNvPicPr>
          <p:nvPr/>
        </p:nvPicPr>
        <p:blipFill>
          <a:blip r:embed="rId3"/>
          <a:stretch>
            <a:fillRect/>
          </a:stretch>
        </p:blipFill>
        <p:spPr>
          <a:xfrm>
            <a:off x="376560" y="2814877"/>
            <a:ext cx="2950720" cy="542591"/>
          </a:xfrm>
          <a:prstGeom prst="rect">
            <a:avLst/>
          </a:prstGeom>
        </p:spPr>
      </p:pic>
      <p:pic>
        <p:nvPicPr>
          <p:cNvPr id="6" name="Picture 5">
            <a:extLst>
              <a:ext uri="{FF2B5EF4-FFF2-40B4-BE49-F238E27FC236}">
                <a16:creationId xmlns:a16="http://schemas.microsoft.com/office/drawing/2014/main" id="{75FB0C9F-2880-3BAF-448D-5401BCBCBE8E}"/>
              </a:ext>
            </a:extLst>
          </p:cNvPr>
          <p:cNvPicPr>
            <a:picLocks noChangeAspect="1"/>
          </p:cNvPicPr>
          <p:nvPr/>
        </p:nvPicPr>
        <p:blipFill>
          <a:blip r:embed="rId3"/>
          <a:stretch>
            <a:fillRect/>
          </a:stretch>
        </p:blipFill>
        <p:spPr>
          <a:xfrm>
            <a:off x="370001" y="3317411"/>
            <a:ext cx="2950720" cy="542591"/>
          </a:xfrm>
          <a:prstGeom prst="rect">
            <a:avLst/>
          </a:prstGeom>
        </p:spPr>
      </p:pic>
      <p:pic>
        <p:nvPicPr>
          <p:cNvPr id="7" name="Picture 6">
            <a:extLst>
              <a:ext uri="{FF2B5EF4-FFF2-40B4-BE49-F238E27FC236}">
                <a16:creationId xmlns:a16="http://schemas.microsoft.com/office/drawing/2014/main" id="{BF438473-5BEC-E4C5-2F33-CE3645CC224E}"/>
              </a:ext>
            </a:extLst>
          </p:cNvPr>
          <p:cNvPicPr>
            <a:picLocks noChangeAspect="1"/>
          </p:cNvPicPr>
          <p:nvPr/>
        </p:nvPicPr>
        <p:blipFill>
          <a:blip r:embed="rId3"/>
          <a:stretch>
            <a:fillRect/>
          </a:stretch>
        </p:blipFill>
        <p:spPr>
          <a:xfrm>
            <a:off x="330928" y="3819945"/>
            <a:ext cx="2950720" cy="542591"/>
          </a:xfrm>
          <a:prstGeom prst="rect">
            <a:avLst/>
          </a:prstGeom>
        </p:spPr>
      </p:pic>
      <p:pic>
        <p:nvPicPr>
          <p:cNvPr id="8" name="Picture 7">
            <a:extLst>
              <a:ext uri="{FF2B5EF4-FFF2-40B4-BE49-F238E27FC236}">
                <a16:creationId xmlns:a16="http://schemas.microsoft.com/office/drawing/2014/main" id="{AC9BA7C5-1C99-60B3-82E1-18593547AEF3}"/>
              </a:ext>
            </a:extLst>
          </p:cNvPr>
          <p:cNvPicPr>
            <a:picLocks noChangeAspect="1"/>
          </p:cNvPicPr>
          <p:nvPr/>
        </p:nvPicPr>
        <p:blipFill>
          <a:blip r:embed="rId3"/>
          <a:stretch>
            <a:fillRect/>
          </a:stretch>
        </p:blipFill>
        <p:spPr>
          <a:xfrm>
            <a:off x="4372867" y="1304496"/>
            <a:ext cx="2950720" cy="542591"/>
          </a:xfrm>
          <a:prstGeom prst="rect">
            <a:avLst/>
          </a:prstGeom>
        </p:spPr>
      </p:pic>
      <p:sp>
        <p:nvSpPr>
          <p:cNvPr id="9" name="TextBox 8">
            <a:extLst>
              <a:ext uri="{FF2B5EF4-FFF2-40B4-BE49-F238E27FC236}">
                <a16:creationId xmlns:a16="http://schemas.microsoft.com/office/drawing/2014/main" id="{FBB7A119-93AF-BA3F-5878-186295832E42}"/>
              </a:ext>
            </a:extLst>
          </p:cNvPr>
          <p:cNvSpPr txBox="1"/>
          <p:nvPr/>
        </p:nvSpPr>
        <p:spPr>
          <a:xfrm>
            <a:off x="4738800" y="1401742"/>
            <a:ext cx="2634238" cy="523220"/>
          </a:xfrm>
          <a:prstGeom prst="rect">
            <a:avLst/>
          </a:prstGeom>
          <a:noFill/>
        </p:spPr>
        <p:txBody>
          <a:bodyPr wrap="square" rtlCol="0">
            <a:spAutoFit/>
          </a:bodyPr>
          <a:lstStyle/>
          <a:p>
            <a:r>
              <a:rPr lang="en-IN" b="1" dirty="0">
                <a:latin typeface="Times New Roman" panose="02020603050405020304" pitchFamily="18" charset="0"/>
                <a:ea typeface="Times New Roman" panose="02020603050405020304" pitchFamily="18" charset="0"/>
              </a:rPr>
              <a:t>      </a:t>
            </a:r>
            <a:r>
              <a:rPr lang="en-IN" sz="1400" b="1" dirty="0">
                <a:effectLst/>
                <a:latin typeface="Times New Roman" panose="02020603050405020304" pitchFamily="18" charset="0"/>
                <a:ea typeface="Times New Roman" panose="02020603050405020304" pitchFamily="18" charset="0"/>
              </a:rPr>
              <a:t>Arduino IDE 1.8.19</a:t>
            </a:r>
          </a:p>
          <a:p>
            <a:endParaRPr lang="en-IN" dirty="0"/>
          </a:p>
        </p:txBody>
      </p:sp>
      <p:sp>
        <p:nvSpPr>
          <p:cNvPr id="10" name="TextBox 9">
            <a:extLst>
              <a:ext uri="{FF2B5EF4-FFF2-40B4-BE49-F238E27FC236}">
                <a16:creationId xmlns:a16="http://schemas.microsoft.com/office/drawing/2014/main" id="{89213452-F9F1-B77D-4485-6B6D7F96542A}"/>
              </a:ext>
            </a:extLst>
          </p:cNvPr>
          <p:cNvSpPr txBox="1"/>
          <p:nvPr/>
        </p:nvSpPr>
        <p:spPr>
          <a:xfrm>
            <a:off x="823158" y="1378529"/>
            <a:ext cx="2256660" cy="523220"/>
          </a:xfrm>
          <a:prstGeom prst="rect">
            <a:avLst/>
          </a:prstGeom>
          <a:noFill/>
        </p:spPr>
        <p:txBody>
          <a:bodyPr wrap="square" rtlCol="0">
            <a:spAutoFit/>
          </a:bodyPr>
          <a:lstStyle/>
          <a:p>
            <a:r>
              <a:rPr lang="en-IN" sz="1400" b="1" dirty="0">
                <a:effectLst/>
                <a:latin typeface="Times New Roman" panose="02020603050405020304" pitchFamily="18" charset="0"/>
                <a:ea typeface="Times New Roman" panose="02020603050405020304" pitchFamily="18" charset="0"/>
              </a:rPr>
              <a:t>     ESP32-CAM Wi-Fi                                                    </a:t>
            </a:r>
            <a:endParaRPr lang="en-IN" sz="1400" b="1" dirty="0">
              <a:effectLst/>
              <a:latin typeface="Calibri" panose="020F0502020204030204" pitchFamily="34" charset="0"/>
              <a:ea typeface="Calibri" panose="020F0502020204030204" pitchFamily="34" charset="0"/>
            </a:endParaRPr>
          </a:p>
          <a:p>
            <a:endParaRPr lang="en-IN" dirty="0"/>
          </a:p>
        </p:txBody>
      </p:sp>
      <p:sp>
        <p:nvSpPr>
          <p:cNvPr id="11" name="TextBox 10">
            <a:extLst>
              <a:ext uri="{FF2B5EF4-FFF2-40B4-BE49-F238E27FC236}">
                <a16:creationId xmlns:a16="http://schemas.microsoft.com/office/drawing/2014/main" id="{9103C64B-B634-94AB-AE81-9B35F37DED4E}"/>
              </a:ext>
            </a:extLst>
          </p:cNvPr>
          <p:cNvSpPr txBox="1"/>
          <p:nvPr/>
        </p:nvSpPr>
        <p:spPr>
          <a:xfrm>
            <a:off x="816871" y="1850836"/>
            <a:ext cx="2189520" cy="523220"/>
          </a:xfrm>
          <a:prstGeom prst="rect">
            <a:avLst/>
          </a:prstGeom>
          <a:noFill/>
        </p:spPr>
        <p:txBody>
          <a:bodyPr wrap="square" rtlCol="0">
            <a:spAutoFit/>
          </a:bodyPr>
          <a:lstStyle/>
          <a:p>
            <a:r>
              <a:rPr lang="en-IN" sz="1400" b="1" dirty="0">
                <a:effectLst/>
                <a:latin typeface="Times New Roman" panose="02020603050405020304" pitchFamily="18" charset="0"/>
                <a:ea typeface="Times New Roman" panose="02020603050405020304" pitchFamily="18" charset="0"/>
              </a:rPr>
              <a:t>         Arduino UNO</a:t>
            </a:r>
          </a:p>
          <a:p>
            <a:endParaRPr lang="en-IN" dirty="0"/>
          </a:p>
        </p:txBody>
      </p:sp>
      <p:sp>
        <p:nvSpPr>
          <p:cNvPr id="12" name="TextBox 11">
            <a:extLst>
              <a:ext uri="{FF2B5EF4-FFF2-40B4-BE49-F238E27FC236}">
                <a16:creationId xmlns:a16="http://schemas.microsoft.com/office/drawing/2014/main" id="{D3A95D4A-72EB-A9C0-E549-5BE3216FC8C6}"/>
              </a:ext>
            </a:extLst>
          </p:cNvPr>
          <p:cNvSpPr txBox="1"/>
          <p:nvPr/>
        </p:nvSpPr>
        <p:spPr>
          <a:xfrm>
            <a:off x="730292" y="2397117"/>
            <a:ext cx="2316937" cy="307777"/>
          </a:xfrm>
          <a:prstGeom prst="rect">
            <a:avLst/>
          </a:prstGeom>
          <a:noFill/>
        </p:spPr>
        <p:txBody>
          <a:bodyPr wrap="square" rtlCol="0">
            <a:spAutoFit/>
          </a:bodyPr>
          <a:lstStyle/>
          <a:p>
            <a:r>
              <a:rPr lang="en-IN" b="1" dirty="0">
                <a:latin typeface="Times New Roman" panose="02020603050405020304" pitchFamily="18" charset="0"/>
                <a:ea typeface="Times New Roman" panose="02020603050405020304" pitchFamily="18" charset="0"/>
              </a:rPr>
              <a:t>    </a:t>
            </a:r>
            <a:r>
              <a:rPr lang="en-IN" sz="1400" b="1" dirty="0">
                <a:effectLst/>
                <a:latin typeface="Times New Roman" panose="02020603050405020304" pitchFamily="18" charset="0"/>
                <a:ea typeface="Times New Roman" panose="02020603050405020304" pitchFamily="18" charset="0"/>
              </a:rPr>
              <a:t> MG995 Servo Motor</a:t>
            </a:r>
            <a:endParaRPr lang="en-IN" dirty="0"/>
          </a:p>
        </p:txBody>
      </p:sp>
      <p:sp>
        <p:nvSpPr>
          <p:cNvPr id="13" name="TextBox 12">
            <a:extLst>
              <a:ext uri="{FF2B5EF4-FFF2-40B4-BE49-F238E27FC236}">
                <a16:creationId xmlns:a16="http://schemas.microsoft.com/office/drawing/2014/main" id="{D3692C4A-2B9C-5760-DBD4-0D96765DDC70}"/>
              </a:ext>
            </a:extLst>
          </p:cNvPr>
          <p:cNvSpPr txBox="1"/>
          <p:nvPr/>
        </p:nvSpPr>
        <p:spPr>
          <a:xfrm>
            <a:off x="850691" y="2935529"/>
            <a:ext cx="2076137" cy="307777"/>
          </a:xfrm>
          <a:prstGeom prst="rect">
            <a:avLst/>
          </a:prstGeom>
          <a:noFill/>
        </p:spPr>
        <p:txBody>
          <a:bodyPr wrap="square" rtlCol="0">
            <a:spAutoFit/>
          </a:bodyPr>
          <a:lstStyle/>
          <a:p>
            <a:r>
              <a:rPr lang="en-IN" sz="1400" b="1" dirty="0">
                <a:effectLst/>
                <a:latin typeface="Times New Roman" panose="02020603050405020304" pitchFamily="18" charset="0"/>
                <a:ea typeface="Times New Roman" panose="02020603050405020304" pitchFamily="18" charset="0"/>
              </a:rPr>
              <a:t>       16x2 I2C LCD</a:t>
            </a:r>
            <a:endParaRPr lang="en-IN" dirty="0"/>
          </a:p>
        </p:txBody>
      </p:sp>
      <p:sp>
        <p:nvSpPr>
          <p:cNvPr id="14" name="TextBox 13">
            <a:extLst>
              <a:ext uri="{FF2B5EF4-FFF2-40B4-BE49-F238E27FC236}">
                <a16:creationId xmlns:a16="http://schemas.microsoft.com/office/drawing/2014/main" id="{B2FC7B9C-2FFB-C98A-32D2-7E00EA12678F}"/>
              </a:ext>
            </a:extLst>
          </p:cNvPr>
          <p:cNvSpPr txBox="1"/>
          <p:nvPr/>
        </p:nvSpPr>
        <p:spPr>
          <a:xfrm>
            <a:off x="691741" y="3421720"/>
            <a:ext cx="2569709" cy="307777"/>
          </a:xfrm>
          <a:prstGeom prst="rect">
            <a:avLst/>
          </a:prstGeom>
          <a:noFill/>
        </p:spPr>
        <p:txBody>
          <a:bodyPr wrap="square" rtlCol="0">
            <a:spAutoFit/>
          </a:bodyPr>
          <a:lstStyle/>
          <a:p>
            <a:r>
              <a:rPr lang="en-IN" sz="1400" b="1" dirty="0">
                <a:effectLst/>
                <a:latin typeface="Times New Roman" panose="02020603050405020304" pitchFamily="18" charset="0"/>
                <a:ea typeface="Times New Roman" panose="02020603050405020304" pitchFamily="18" charset="0"/>
              </a:rPr>
              <a:t>USB to TTL Serial Converter</a:t>
            </a:r>
            <a:endParaRPr lang="en-IN" dirty="0"/>
          </a:p>
        </p:txBody>
      </p:sp>
      <p:sp>
        <p:nvSpPr>
          <p:cNvPr id="15" name="TextBox 14">
            <a:extLst>
              <a:ext uri="{FF2B5EF4-FFF2-40B4-BE49-F238E27FC236}">
                <a16:creationId xmlns:a16="http://schemas.microsoft.com/office/drawing/2014/main" id="{7C8BEA4A-93F8-B03E-839D-1EC60A853F5C}"/>
              </a:ext>
            </a:extLst>
          </p:cNvPr>
          <p:cNvSpPr txBox="1"/>
          <p:nvPr/>
        </p:nvSpPr>
        <p:spPr>
          <a:xfrm>
            <a:off x="888166" y="3920423"/>
            <a:ext cx="2001186" cy="307777"/>
          </a:xfrm>
          <a:prstGeom prst="rect">
            <a:avLst/>
          </a:prstGeom>
          <a:noFill/>
        </p:spPr>
        <p:txBody>
          <a:bodyPr wrap="square" rtlCol="0">
            <a:spAutoFit/>
          </a:bodyPr>
          <a:lstStyle/>
          <a:p>
            <a:r>
              <a:rPr lang="en-IN" sz="1400" b="1" dirty="0">
                <a:effectLst/>
                <a:latin typeface="Times New Roman" panose="02020603050405020304" pitchFamily="18" charset="0"/>
                <a:ea typeface="Times New Roman" panose="02020603050405020304" pitchFamily="18" charset="0"/>
              </a:rPr>
              <a:t>Green LED,  Red LED</a:t>
            </a:r>
            <a:endParaRPr lang="en-IN" dirty="0"/>
          </a:p>
        </p:txBody>
      </p:sp>
      <p:pic>
        <p:nvPicPr>
          <p:cNvPr id="18" name="Picture 17">
            <a:extLst>
              <a:ext uri="{FF2B5EF4-FFF2-40B4-BE49-F238E27FC236}">
                <a16:creationId xmlns:a16="http://schemas.microsoft.com/office/drawing/2014/main" id="{570CD8F1-E44C-C2E0-D06E-8BDE2535D7D4}"/>
              </a:ext>
            </a:extLst>
          </p:cNvPr>
          <p:cNvPicPr>
            <a:picLocks noChangeAspect="1"/>
          </p:cNvPicPr>
          <p:nvPr/>
        </p:nvPicPr>
        <p:blipFill>
          <a:blip r:embed="rId4"/>
          <a:stretch>
            <a:fillRect/>
          </a:stretch>
        </p:blipFill>
        <p:spPr>
          <a:xfrm>
            <a:off x="370001" y="4334700"/>
            <a:ext cx="2950720" cy="542591"/>
          </a:xfrm>
          <a:prstGeom prst="rect">
            <a:avLst/>
          </a:prstGeom>
        </p:spPr>
      </p:pic>
      <p:sp>
        <p:nvSpPr>
          <p:cNvPr id="19" name="TextBox 18">
            <a:extLst>
              <a:ext uri="{FF2B5EF4-FFF2-40B4-BE49-F238E27FC236}">
                <a16:creationId xmlns:a16="http://schemas.microsoft.com/office/drawing/2014/main" id="{DD179F5C-E50B-2B4C-6A7D-05DBA6425224}"/>
              </a:ext>
            </a:extLst>
          </p:cNvPr>
          <p:cNvSpPr txBox="1"/>
          <p:nvPr/>
        </p:nvSpPr>
        <p:spPr>
          <a:xfrm>
            <a:off x="691741" y="4417998"/>
            <a:ext cx="2950719" cy="523220"/>
          </a:xfrm>
          <a:prstGeom prst="rect">
            <a:avLst/>
          </a:prstGeom>
          <a:noFill/>
        </p:spPr>
        <p:txBody>
          <a:bodyPr wrap="square" rtlCol="0">
            <a:spAutoFit/>
          </a:bodyPr>
          <a:lstStyle/>
          <a:p>
            <a:r>
              <a:rPr lang="en-IN" sz="1400" b="1" dirty="0">
                <a:effectLst/>
                <a:latin typeface="Times New Roman" panose="02020603050405020304" pitchFamily="18" charset="0"/>
                <a:ea typeface="Times New Roman" panose="02020603050405020304" pitchFamily="18" charset="0"/>
              </a:rPr>
              <a:t>Jumper wire &amp; Breadboard</a:t>
            </a:r>
            <a:endParaRPr lang="en-IN" sz="1400" b="1" dirty="0">
              <a:effectLst/>
              <a:latin typeface="Calibri" panose="020F0502020204030204" pitchFamily="34" charset="0"/>
              <a:ea typeface="Calibri" panose="020F0502020204030204" pitchFamily="34" charset="0"/>
            </a:endParaRPr>
          </a:p>
          <a:p>
            <a:endParaRPr lang="en-IN" dirty="0"/>
          </a:p>
        </p:txBody>
      </p:sp>
      <p:sp>
        <p:nvSpPr>
          <p:cNvPr id="61" name="Google Shape;478;p29">
            <a:extLst>
              <a:ext uri="{FF2B5EF4-FFF2-40B4-BE49-F238E27FC236}">
                <a16:creationId xmlns:a16="http://schemas.microsoft.com/office/drawing/2014/main" id="{9175D32E-51ED-9DBA-1324-3C80F7F3767A}"/>
              </a:ext>
            </a:extLst>
          </p:cNvPr>
          <p:cNvSpPr/>
          <p:nvPr/>
        </p:nvSpPr>
        <p:spPr>
          <a:xfrm rot="5400000">
            <a:off x="1589582" y="-295413"/>
            <a:ext cx="461666" cy="247957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TextBox 20">
            <a:extLst>
              <a:ext uri="{FF2B5EF4-FFF2-40B4-BE49-F238E27FC236}">
                <a16:creationId xmlns:a16="http://schemas.microsoft.com/office/drawing/2014/main" id="{008D3C82-E199-584D-45D2-45A05115CC42}"/>
              </a:ext>
            </a:extLst>
          </p:cNvPr>
          <p:cNvSpPr txBox="1"/>
          <p:nvPr/>
        </p:nvSpPr>
        <p:spPr>
          <a:xfrm>
            <a:off x="820710" y="344143"/>
            <a:ext cx="2136098"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HARDWARE</a:t>
            </a:r>
            <a:r>
              <a:rPr lang="en-IN" dirty="0"/>
              <a:t> </a:t>
            </a:r>
          </a:p>
        </p:txBody>
      </p:sp>
      <p:sp>
        <p:nvSpPr>
          <p:cNvPr id="63" name="Google Shape;473;p29">
            <a:extLst>
              <a:ext uri="{FF2B5EF4-FFF2-40B4-BE49-F238E27FC236}">
                <a16:creationId xmlns:a16="http://schemas.microsoft.com/office/drawing/2014/main" id="{CD5DB06D-D563-715E-A22A-4FE9F3E632FB}"/>
              </a:ext>
            </a:extLst>
          </p:cNvPr>
          <p:cNvSpPr/>
          <p:nvPr/>
        </p:nvSpPr>
        <p:spPr>
          <a:xfrm rot="5400000">
            <a:off x="5555115" y="-242336"/>
            <a:ext cx="507146" cy="247337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TextBox 22">
            <a:extLst>
              <a:ext uri="{FF2B5EF4-FFF2-40B4-BE49-F238E27FC236}">
                <a16:creationId xmlns:a16="http://schemas.microsoft.com/office/drawing/2014/main" id="{599DA6A9-53E5-0C96-3F69-7541C0B9AA55}"/>
              </a:ext>
            </a:extLst>
          </p:cNvPr>
          <p:cNvSpPr txBox="1"/>
          <p:nvPr/>
        </p:nvSpPr>
        <p:spPr>
          <a:xfrm>
            <a:off x="4859520" y="728059"/>
            <a:ext cx="2200347"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SOFTWARE</a:t>
            </a:r>
          </a:p>
        </p:txBody>
      </p:sp>
      <p:pic>
        <p:nvPicPr>
          <p:cNvPr id="66" name="Picture 65">
            <a:extLst>
              <a:ext uri="{FF2B5EF4-FFF2-40B4-BE49-F238E27FC236}">
                <a16:creationId xmlns:a16="http://schemas.microsoft.com/office/drawing/2014/main" id="{C828936E-08D1-5F99-1BE5-82196D047CD9}"/>
              </a:ext>
            </a:extLst>
          </p:cNvPr>
          <p:cNvPicPr>
            <a:picLocks noChangeAspect="1"/>
          </p:cNvPicPr>
          <p:nvPr/>
        </p:nvPicPr>
        <p:blipFill>
          <a:blip r:embed="rId3"/>
          <a:stretch>
            <a:fillRect/>
          </a:stretch>
        </p:blipFill>
        <p:spPr>
          <a:xfrm>
            <a:off x="4405201" y="1864263"/>
            <a:ext cx="2950720" cy="542591"/>
          </a:xfrm>
          <a:prstGeom prst="rect">
            <a:avLst/>
          </a:prstGeom>
        </p:spPr>
      </p:pic>
      <p:sp>
        <p:nvSpPr>
          <p:cNvPr id="24" name="TextBox 23">
            <a:extLst>
              <a:ext uri="{FF2B5EF4-FFF2-40B4-BE49-F238E27FC236}">
                <a16:creationId xmlns:a16="http://schemas.microsoft.com/office/drawing/2014/main" id="{8C1E1652-AFE4-18D8-00F4-AB4A46892008}"/>
              </a:ext>
            </a:extLst>
          </p:cNvPr>
          <p:cNvSpPr txBox="1"/>
          <p:nvPr/>
        </p:nvSpPr>
        <p:spPr>
          <a:xfrm>
            <a:off x="4889574" y="1960538"/>
            <a:ext cx="2155803"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Teachable Machine</a:t>
            </a:r>
          </a:p>
        </p:txBody>
      </p:sp>
    </p:spTree>
    <p:extLst>
      <p:ext uri="{BB962C8B-B14F-4D97-AF65-F5344CB8AC3E}">
        <p14:creationId xmlns:p14="http://schemas.microsoft.com/office/powerpoint/2010/main" val="674485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44385-A38F-C406-0AB3-D1F09783A77A}"/>
              </a:ext>
            </a:extLst>
          </p:cNvPr>
          <p:cNvSpPr>
            <a:spLocks noGrp="1"/>
          </p:cNvSpPr>
          <p:nvPr>
            <p:ph type="title"/>
          </p:nvPr>
        </p:nvSpPr>
        <p:spPr/>
        <p:txBody>
          <a:bodyPr/>
          <a:lstStyle/>
          <a:p>
            <a:r>
              <a:rPr lang="en-IN" sz="2400" b="1" dirty="0">
                <a:solidFill>
                  <a:schemeClr val="accent5"/>
                </a:solidFill>
                <a:effectLst/>
                <a:latin typeface="Times New Roman" panose="02020603050405020304" pitchFamily="18" charset="0"/>
                <a:ea typeface="Times New Roman" panose="02020603050405020304" pitchFamily="18" charset="0"/>
              </a:rPr>
              <a:t>ESP32-CAM WIFI </a:t>
            </a:r>
            <a:endParaRPr lang="en-IN" sz="2400" dirty="0">
              <a:solidFill>
                <a:schemeClr val="accent5"/>
              </a:solidFill>
            </a:endParaRPr>
          </a:p>
        </p:txBody>
      </p:sp>
      <p:sp>
        <p:nvSpPr>
          <p:cNvPr id="3" name="Text Placeholder 2">
            <a:extLst>
              <a:ext uri="{FF2B5EF4-FFF2-40B4-BE49-F238E27FC236}">
                <a16:creationId xmlns:a16="http://schemas.microsoft.com/office/drawing/2014/main" id="{B857265E-F237-FF47-6C0B-538DC994320E}"/>
              </a:ext>
            </a:extLst>
          </p:cNvPr>
          <p:cNvSpPr>
            <a:spLocks noGrp="1"/>
          </p:cNvSpPr>
          <p:nvPr>
            <p:ph type="body" idx="1"/>
          </p:nvPr>
        </p:nvSpPr>
        <p:spPr>
          <a:xfrm>
            <a:off x="164892" y="-794479"/>
            <a:ext cx="8844197" cy="5937979"/>
          </a:xfrm>
        </p:spPr>
        <p:txBody>
          <a:bodyPr/>
          <a:lstStyle/>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76200" indent="0">
              <a:buNone/>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buClr>
                <a:schemeClr val="accent1"/>
              </a:buClr>
              <a:buSzPct val="100000"/>
              <a:buFont typeface="Wingdings" panose="05000000000000000000" pitchFamily="2" charset="2"/>
              <a:buChar char="Ø"/>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ESP32-CAM is a small size, low power consumption camera module based on ESP32. It comes with an OV2640 camera and provides onboard TF card slot.</a:t>
            </a:r>
          </a:p>
          <a:p>
            <a:pPr>
              <a:buClr>
                <a:schemeClr val="accent1"/>
              </a:buClr>
              <a:buSzPct val="100000"/>
              <a:buFont typeface="Wingdings" panose="05000000000000000000" pitchFamily="2" charset="2"/>
              <a:buChar char="Ø"/>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ESP32-CAM can be widely used in intelligent IoT applications such as wireless video monitoring, Wi-Fi image upload, QR identification, and so on.</a:t>
            </a:r>
          </a:p>
          <a:p>
            <a:pPr marL="285750" lvl="0" indent="-285750">
              <a:lnSpc>
                <a:spcPct val="150000"/>
              </a:lnSpc>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Onboard ESP32-S module, supports Wi-Fi + Bluetooth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50000"/>
              </a:lnSpc>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OV2640 camera with flash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50000"/>
              </a:lnSpc>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Onboard TF card slot, supports up to 4G TF card for data storage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50000"/>
              </a:lnSpc>
              <a:spcAft>
                <a:spcPts val="1000"/>
              </a:spcAft>
              <a:buClr>
                <a:schemeClr val="accent1"/>
              </a:buClr>
              <a:buSzPct val="100000"/>
              <a:buFont typeface="Wingdings" panose="05000000000000000000" pitchFamily="2" charset="2"/>
              <a:buChar char="v"/>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Supports Wi-Fi video monitoring and Wi-Fi image upload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buClr>
                <a:schemeClr val="accent1"/>
              </a:buClr>
              <a:buSzPct val="100000"/>
              <a:buFont typeface="Wingdings" panose="05000000000000000000" pitchFamily="2" charset="2"/>
              <a:buChar char="v"/>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dirty="0"/>
          </a:p>
        </p:txBody>
      </p:sp>
      <p:sp>
        <p:nvSpPr>
          <p:cNvPr id="4" name="Slide Number Placeholder 3">
            <a:extLst>
              <a:ext uri="{FF2B5EF4-FFF2-40B4-BE49-F238E27FC236}">
                <a16:creationId xmlns:a16="http://schemas.microsoft.com/office/drawing/2014/main" id="{8AA54BDB-C906-ED16-6BAC-1F735BE361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a:extLst>
              <a:ext uri="{FF2B5EF4-FFF2-40B4-BE49-F238E27FC236}">
                <a16:creationId xmlns:a16="http://schemas.microsoft.com/office/drawing/2014/main" id="{DDA491DB-48FC-E965-03C0-869C392F1B1F}"/>
              </a:ext>
            </a:extLst>
          </p:cNvPr>
          <p:cNvPicPr>
            <a:picLocks noChangeAspect="1"/>
          </p:cNvPicPr>
          <p:nvPr/>
        </p:nvPicPr>
        <p:blipFill>
          <a:blip r:embed="rId2"/>
          <a:stretch>
            <a:fillRect/>
          </a:stretch>
        </p:blipFill>
        <p:spPr>
          <a:xfrm>
            <a:off x="5199617" y="2260366"/>
            <a:ext cx="3857627" cy="2376134"/>
          </a:xfrm>
          <a:prstGeom prst="rect">
            <a:avLst/>
          </a:prstGeom>
        </p:spPr>
      </p:pic>
    </p:spTree>
    <p:extLst>
      <p:ext uri="{BB962C8B-B14F-4D97-AF65-F5344CB8AC3E}">
        <p14:creationId xmlns:p14="http://schemas.microsoft.com/office/powerpoint/2010/main" val="559972658"/>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1065</TotalTime>
  <Words>2240</Words>
  <Application>Microsoft Office PowerPoint</Application>
  <PresentationFormat>On-screen Show (16:9)</PresentationFormat>
  <Paragraphs>239</Paragraphs>
  <Slides>32</Slides>
  <Notes>5</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Arvo</vt:lpstr>
      <vt:lpstr>Arial</vt:lpstr>
      <vt:lpstr>Montserrat</vt:lpstr>
      <vt:lpstr>Roboto Condensed</vt:lpstr>
      <vt:lpstr>Times New Roman</vt:lpstr>
      <vt:lpstr>Wingdings</vt:lpstr>
      <vt:lpstr>Roboto Condensed Light</vt:lpstr>
      <vt:lpstr>Algerian</vt:lpstr>
      <vt:lpstr>Microsoft Sans Serif</vt:lpstr>
      <vt:lpstr>Baskerville Old Face</vt:lpstr>
      <vt:lpstr>Sitka Text Semibold</vt:lpstr>
      <vt:lpstr>Calibri</vt:lpstr>
      <vt:lpstr>Salerio template</vt:lpstr>
      <vt:lpstr>PowerPoint Presentation</vt:lpstr>
      <vt:lpstr>Face Mask Detection Based Automatic Door Lock During Pandemic  </vt:lpstr>
      <vt:lpstr>Table of Content</vt:lpstr>
      <vt:lpstr>INTRODUCTION</vt:lpstr>
      <vt:lpstr>PowerPoint Presentation</vt:lpstr>
      <vt:lpstr>PROJECT PROPOSAL AND SCOPE</vt:lpstr>
      <vt:lpstr>PowerPoint Presentation</vt:lpstr>
      <vt:lpstr>SOFTWARE / SYSTEM REQUIREMENT  SPECIFICATION COMPONENTS USED IN THIS PROJECT   </vt:lpstr>
      <vt:lpstr>ESP32-CAM WIFI </vt:lpstr>
      <vt:lpstr>ARDUINO UNO</vt:lpstr>
      <vt:lpstr>MG995 Servo Motor</vt:lpstr>
      <vt:lpstr>16x2 I2C LCD</vt:lpstr>
      <vt:lpstr>USB to TTL Serial Converter </vt:lpstr>
      <vt:lpstr>Light Emitting Diode </vt:lpstr>
      <vt:lpstr>Jumper wire </vt:lpstr>
      <vt:lpstr>Breadboard</vt:lpstr>
      <vt:lpstr>Arduino IDE </vt:lpstr>
      <vt:lpstr>Teachable Machine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FUTURE SCOPE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rai</dc:creator>
  <cp:lastModifiedBy>manish rai</cp:lastModifiedBy>
  <cp:revision>20</cp:revision>
  <dcterms:modified xsi:type="dcterms:W3CDTF">2022-07-26T04:41:56Z</dcterms:modified>
</cp:coreProperties>
</file>